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94" r:id="rId7"/>
    <p:sldId id="296" r:id="rId8"/>
    <p:sldId id="261" r:id="rId9"/>
    <p:sldId id="262" r:id="rId10"/>
    <p:sldId id="263" r:id="rId11"/>
    <p:sldId id="264" r:id="rId12"/>
    <p:sldId id="266" r:id="rId13"/>
    <p:sldId id="295" r:id="rId14"/>
    <p:sldId id="265" r:id="rId15"/>
    <p:sldId id="272" r:id="rId16"/>
    <p:sldId id="297" r:id="rId17"/>
    <p:sldId id="268" r:id="rId18"/>
    <p:sldId id="269" r:id="rId19"/>
    <p:sldId id="270" r:id="rId20"/>
    <p:sldId id="271" r:id="rId21"/>
    <p:sldId id="273" r:id="rId22"/>
    <p:sldId id="274" r:id="rId23"/>
    <p:sldId id="300" r:id="rId24"/>
    <p:sldId id="276" r:id="rId25"/>
    <p:sldId id="277" r:id="rId26"/>
    <p:sldId id="278" r:id="rId27"/>
    <p:sldId id="279" r:id="rId28"/>
    <p:sldId id="280" r:id="rId29"/>
    <p:sldId id="281" r:id="rId30"/>
    <p:sldId id="291" r:id="rId31"/>
    <p:sldId id="292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800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Abertura — Nova Friburgo. Plateia de perfil conservador: o enquadramento de abertura é legalidade e gestão, não militância. Frase de entrada sugerida: 'o que trago hoje não é uma pauta de opinião: é Constituição, Código Penal, lei estadual pioneira e dinheiro público — e o Tribunal de Contas fiscaliza os três.' Apresentar-se pela ECG (escola do TCE-RJ, parceira dos municípios na capacitação). Checar antes: data e local do evento, unidade anfitriã, se haverá autoridades na mesa.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Urgência nacional. Três âncoras: prevalência (37,5%), letalidade (1.571 feminicídios; RJ 105) e cifra oculta (45% não acionam canal algum — este cartão substitui o antigo dado do TST, que aparece no slide de custo do litígio; aqui ele planta a ideia que o slide da leitura da curva desenvolve, logo após os dados locais: o registro subestima o fenômeno). Fechar: o Estado é empregador e é auditado. Para esta plateia, sublinhar que nada do que segue depende de adesão ideológica: são normas em vigor e risco fiscal mensurável.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de dados (slides 3-5) desenhado para uma plateia de auditores: números que se transformam em pergunta de auditoria. Aqui, o adoecimento: 546.254 afastamentos por transtornos mentais no INSS em 2025 (+15,6%; ~13,6% de todos os auxílios; R$ 3,5 bi estimados); burnout 1.760 → 6.985 (2023-2025); aposentadorias por incapacidade por transtorno mental 1.849 → 5.358; RJ 41.997 afastamentos; DF-saúde: transtornos mentais = 15% das licenças e 35,5% dos dias (198.636). OMS: 12 bilhões de dias/US$ 1 tri por ano; retorno 4:1 (Chisholm et al., 2016). Ressalva: os afastamentos do INSS não discriminam causa ocupacional — a ligação com o assédio é a documentada por Leymann e Barreto; o TCU (Acórdão 456/2022) apontou o absenteísmo por adoecimento como efeito direto do assédio. Pergunta para o auditor: o jurisdicionado sabe quantos dias de licença por CID F tem por unidade? Se não sabe, já é achado.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Litígio: TST — 142.828 ações de assédio moral e 12.813 de assédio sexual em 2025; 601.538 em 2020-2025; mais de 30 mil nos quatro primeiros meses de 2026. CGU — 7.227 denúncias em 2025 (mais denúncia pode ser mais confiança no canal: dizer). Bebedouro/SP: ACP do MPT, sentença de junho de 2026 — R$ 150 mil, afastamento do ex-diretor de chefias por dois anos, multa diária de R$ 10 mil e obrigação de fazer a política; Trabiju/SP: ex-prefeito condenado pessoalmente (R$ 25 mil). Engajamento: Gallup 2026 (20%; US$ 10 tri) e 2025 (queda para 21% custou US$ 438 bi; gestor explica 70%; 44% com formação). Presenteísmo 2-3x (Hemp, 2004) e reposição 0,5-2x (SHRM) são (c). Frase: 'a variável mais barata que a organização controla é a qualidade da chefia imediata' — e a formação de chefias é objeto de auditoria de governança de pessoas.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reconstruído com hierarquia de evidência — para plateia crítica, a honestidade é o argumento. COLUNA 1 (robusto, a): Willness, Steel &amp; Lee (Personnel Psychology, 2007; 41 estudos, 68.343 pessoas): assédio sexual correlaciona com queda de satisfação global (−0,25), comprometimento (−0,25), saúde mental (−0,27), saúde física (−0,25), PTSD (+0,25), work withdrawal (+0,30) e produtividade do grupo (−0,22); e o CLIMA organizacional tolerante é o melhor preditor isolado da ocorrência (0,36) — ou seja, assédio não é fatalidade, é variável de gestão. McLaughlin, Uggen &amp; Blackstone (Gender &amp; Society, 2017; painel longitudinal): assediadas têm 6,5x mais chance de trocar de emprego; 79% iniciaram novo emprego vs. 54% das demais; estresse financeiro sobe (0,72, p≤.05; ~35% mediado pela troca de emprego); trajetória salarial inverte (de +US$134/semana para −US$14). COLUNA 2 (causal, a): Hsieh et al. (Econometrica, 2019, modelo de Roy): 20-40% do crescimento da produção de mercado per capita dos EUA 1960-2010 explicado pela realocação de talento com a queda de barreiras ocupacionais (1960: 94% dos médicos e advogados eram homens brancos; 2010: 62%) — discriminação desperdiça talento, em qualquer organização; experimentos causais de contexto específico: Hoogendoorn (Management Science, 2013), Sommers (2006, júris), Levine (PNAS, 2014, bolhas de preço); segurança psicológica: Edmondson (1999), meta-análise de Frazier et al. (2017), Projeto Aristóteles. COLUNA 3 (contestado, dizer em voz alta): a série McKinsey mede desempenho ANTES da diversidade (causalidade reversa possível), não divulga os dados, e a quase-replicação de Green &amp; Hand (Econ Journal Watch, 2024) no S&amp;P 500 encontrou correlações ~0,02, com 37 de 40 testes não significativos; meta-análises acadêmicas: Wallrich et al. (JBP, 2024; 615 estudos, 2.638 efeitos, registrado): relações positivas e significativas mas |r|&lt;0,10, maiores em tarefas complexas/criativas, robustas a viés de publicação — e os próprios autores concluem que promessas de grandes ganhos NÃO são o melhor argumento; Post &amp; Byron (AMJ, 2015; 140 estudos): conselhos, retornos contábeis r≈0,05, mercado ≈0; Pletzer (PLoS ONE, 2015): r=0,01 ns; Ely &amp; Thomas (HBR, 2020): condicionar inclusão a lucro é frágil — o ganho aparece com integração real, não com presença numérica. SÍNTESE para a fala (a/b): o argumento sólido desta palestra nunca foi 'diversidade dá lucro'; é (1) assédio e discriminação custam — meta-analítica e longitudinalmente; (2) barreiras desperdiçam talento — Econometrica; (3) o retorno da diversidade é CONDICIONAL à inclusão e à segurança psicológica; (4) e, na Administração Pública, o fundamento é constitucional (art. 3º, IV) — o business case é acessório, não premissa. Burocracia representativa (Meier &amp; Nicholson-Crotty, 2006; Riccucci &amp; Van Ryzin, 2017; Andrews &amp; Ashworth, 2015) permanece como evidência própria do setor público.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Dados locais. Coluna 1: Painel ISPMulher (jan/2023–jun/2024): 2 feminicídios, 6 tentativas, 3 homicídios, 7 tentativas, 77 violações de domicílio; DEAM registrou salto de violência física (229→290) e psicológica (160→226) entre 2022 e o início de 2023; o patamar histórico é alto — 906 registros/100 mil no Dossiê Mulher, acima da capital (659). Nuance importante: ao contrário de municípios em explosão demográfica, a população aqui é estável (189,9 mil no Censo 2022) — a taxa alta não é efeito de denominador. Coluna 2: a rede existente — DEAM própria, Patrulha Maria da Penha no 11º BPM (997 atendidas, 859 acompanhadas), Secretaria da Mulher, protocolo de locais públicos, e a Tecle Mulher, OSCIP friburguense integrada ao Ligue 180 desde 2006 — ativo local raro, vale nomear. Transição: 'números altos com rede montada: isso prova que a política falhou? O próximo slide responde.'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DADOS DA CIFRA OCULTA (verificados): Visível e Invisível (FBSP/Datafolha, 4ª ed. 2023; série mantida na 5ª ed. 2025): 45% não fizeram nada após o episódio mais grave; 14% delegacia da mulher; 8,5% delegacia comum; 4,8% PM/190 — ou seja, menos de 1/3 aciona qualquer polícia. Ipea (Cerqueira et al., TD 2880, 2023, ref. 2019): ~822 mil estupros/ano no Brasil — dois por minuto —, dos quais 8,5% chegam à polícia e 4,2% à saúde: a cifra oculta do crime sexual passa de 90%. Como as medidas vêm de pesquisa de vitimização (protocolo tipo OMS), são PISO, não teto.</a:t>
            </a:r>
          </a:p>
          <a:p>
            <a:endParaRPr/>
          </a:p>
          <a:p>
            <a:r>
              <a:t>SLIDE NOVO — responde a objeção mais provável desta plateia: 'tanta ação e o número não cai; é desperdício?'. Coluna 1: registro mede captação — 45% das vítimas não fazem nada (FBSP); quando o município instala canal, converte violência invisível em registrada, e a curva sobe antes de cair; número alto pode ser a política funcionando como porta de entrada. Coluna 2: horizontes — proteção (semanas), responsabilização (anos), prevenção primária (geração); a avaliação do IPEA (Cerqueira et al., TD 2048, 2015) achou ~10% de redução de homicídios domésticos onde havia estrutura de implementação: fazer gera impacto, condicionado à implementação, e visível no indicador certo (feminicídio e taxa/100 mil, não volume de ameaças registradas). Coluna 3: a pergunta do controle não é 'por que o número é alto?', e sim 'o município sabe medir o que faz?' — linha de base, meta, avaliação; o risco orçamentário real é gastar sem medir. Formulação diplomática: 'cada registro é uma mulher que encontrou o Estado; o próximo passo de maturidade é medir'. Elogio condicionado: a rede sai valorizada e a régua sobe.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Apresentar o roteiro brevemente. Deixar claro que a palestra não é 'lista de proibições', mas um mapa de responsabilidades e ferramentas para quem gere pessoas no setor público.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Mapa do percurso (novo desenho): anunciar explicitamente o método — 'vamos percorrer cada fenômeno de ponta a ponta: o que é, onde termina a cobrança legítima, como aparece no dia a dia, que norma incide e o que acontece com quem pratica. Só depois, o chassi que vale para todos.' Isso fecha ciclos de aprendizagem curtos e evita a sensação de 'aula de sociologia seguida de aula de direito'.</a:t>
            </a:r>
          </a:p>
          <a:p>
            <a:endParaRPr/>
          </a:p>
          <a:p>
            <a:r>
              <a:t>Fio condutor: os quatro fenômenos são expressões de assimetria de poder — hierárquica, de gênero, racial, etária, de deficiência. A violência simbólica (Bourdieu) é o pano de fundo: a naturalização que faz a vítima duvidar de si e o agressor não se reconhecer como tal. Enfatizar que os conceitos jurídicos são mais estreitos que os sociológicos, e que o gestor precisa operar nos dois níveis: prevenir o fenômeno social e responder ao ilícito.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Hirigoyen (psiquiatra francesa) cunhou a expressão 'assédio moral' em 1998; Leymann (psicólogo sueco) sistematizou o 'mobbing' com critério de frequência (≥1x/semana) e duração (≥6 meses), critério hoje relativizado. Margarida Barreto (médica do trabalho, PUC-SP) trouxe o tema ao Brasil com pesquisa empírica ('Violência, saúde e trabalho: uma jornada de humilhação', 2000/2006). Dejours (psicodinâmica do trabalho) explica por que colegas se calam: medo, banalização, 'ideologia defensiva'. Enfatizar o assédio organizacional: no setor público ele aparece como 'gestão por metas' sem meios, ranking público de produtividade e uso de remoção/lotação como punição informal.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Este slide responde ao medo mais comum dos gestores: 'não posso mais cobrar ninguém?'. Pode e deve. O critério distintivo é o modo (respeito, reserva), a finalidade (interesse público) e a forma (motivação, impessoalidade). Citar a Lei estadual RJ nº 3.921/2002, pioneira, que veda o assédio moral na administração estadual e prevê penalidades e vedação de retaliação; muitos municípios fluminenses a replicaram — verificar se Nova Friburgo possui norma própria e, se não, sugerir como boa prática.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Após as condutas e frases, a transição do módulo 1: 'reconhecido o fenômeno, a pergunta deixa de ser descritiva: que norma incide e o que acontece? É o próximo slide.'</a:t>
            </a:r>
          </a:p>
          <a:p>
            <a:endParaRPr/>
          </a:p>
          <a:p>
            <a:r>
              <a:t>Honestidade metodológica: as cartilhas listam CONDUTAS, não frases. A coluna 1 reproduz, em síntese fiel, os exemplos do item 5 (condutas que podem configurar violência e assédio moral) e do item 7 (exemplo de assédio sexual ambiental: flores toda semana após a recusa) da cartilha do MPT/Coordigualdade, edição atualizada de 2025 (mpt.mp.br). A coluna 2 sintetiza a lista de situações mais frequentes da pesquisa de Margarida Barreto (Jornada de humilhações, 2000; Violência, saúde e trabalho, 2006), tal como reproduzida na Revista Eletrônica do TRT-4. A coluna 3 são frases-tipo construídas pela palestrante para dar voz a essas condutas — dizer isso em voz alta: 'as fontes descrevem condutas; eu traduzo em frases para que vocês as reconheçam'. Ler duas ou três; deixar a plateia ler o restante. Transição: 'Por que essas condutas passam despercebidas? Porque há um mecanismo que as torna invisíveis — a violência simbólica.'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Fecho do módulo 1. Coluna 1: Lei estadual RJ 3.921/2002 (define, enumera, veda retaliação) é o parâmetro direto para o ato normativo de Nova Friburgo; NR-1 desde 26/05/2026. Coluna 2 (ajustada para Friburgo): a consequência em cadeia — estatutários respondem em PAD (detalhe no fecho comum); parte relevante do quadro municipal é celetista, e aí incide a justa causa do art. 482 da CLT ('b' incontinência de conduta/mau procedimento; 'j' ato lesivo da honra); registro e reincidência. PENDÊNCIA: confirmar o estatuto municipal vigente e artigos (a transição para regime jurídico único tramitou a partir de 2023). Coluna 3: art. 320 CP.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Módulo 2: aqui conceito e norma andam juntos no mesmo slide (216-A, 215-A, Lei 14.540). Transição: 'nos dois assédios, a consequência disciplinar passa pela mesma pergunta — e o servidor estável? É o fecho comum dos dois módulos.'</a:t>
            </a:r>
          </a:p>
          <a:p>
            <a:endParaRPr/>
          </a:p>
          <a:p>
            <a:r>
              <a:t>Catharine MacKinnon (1979) construiu a categoria jurídica do assédio sexual como discriminação de gênero, distinguindo quid pro quo e ambiente hostil — distinção incorporada pela doutrina brasileira (Rodolfo Pamplona Filho; Alice Monteiro de Barros). Destacar que o tipo penal brasileiro é estreito (exige hierarquia e intuito de vantagem), mas a responsabilidade administrativa e civil alcança o assédio ambiental. A Lei 14.540/2023 se aplica expressamente aos municípios: é o fundamento legal direto para Nova Friburgo instituir seu programa. Mencionar ainda a Lei 14.786/2023 (Protocolo 'Não é Não') e a Lei 14.245/2021 (Lei Mariana Ferrer) como sinais de mudança de paradigma sobre consentimento e revitimização.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Fecho comum dos módulos 1 e 2 — Friburgo: responder citando o estatuto municipal (confirmar número/artigos antes) e, para celetistas, a justa causa do art. 482 CLT. A âncora constitucional dispensa o detalhe local: CF, art. 41, § 1º — estabilidade não impede perda do cargo em PAD com ampla defesa ou sentença. Transição: 'até aqui, condutas entre pessoas; os dois próximos módulos tratam do que as estrutura: gênero e discriminação.'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MÓDULO 3 INTEIRO NESTE SLIDE (o conceitual saiu). Abrir com o continuum de Kelly (1988), de voz: 'a violência de gênero no trabalho é um contínuo — da piada à interrupção sistemática, ao assédio, até a violência física; a tolerância nas pontas leves legitima as graves.' E uma frase de Bourdieu: a violência simbólica é a dominação naturalizada — a vítima duvida de si, a testemunha não vê, o agressor 'não fez por mal'; é a camada perceptiva que mantém o preço do assédio baixo sem ninguém administrá-lo.</a:t>
            </a:r>
          </a:p>
          <a:p>
            <a:endParaRPr/>
          </a:p>
          <a:p>
            <a:r>
              <a:t>SLIDE NOVO — módulo 3, após a violência simbólica: quem é o alvo e por quê. Coluna 1: o paradoxo do poder — McLaughlin (ASR, 2012): supervisoras relatam MAIS assédio; se fosse atração, poder protegeria; é punição de quem 'sai do lugar' (Berdahl, 2007: pune-se a mulher 'demais' e o homem 'de menos'); homens também são alvo, em regra por outros homens — Oncale v. Sundowner (1998), Connell. Responde de antemão à provocação 'e os homens?': a proteção jurídica é neutra; a incidência é assimétrica; o perfil do homem assediado confirma a teoria. Coluna 2: o preço — denúncia custa caro (McLaughlin 2017: 6,5x mais troca de emprego), o testemunho feminino sofre déficit de credibilidade (Fricker), quem julga costuma ser do grupo do agressor, e o melhor preditor é o clima tolerante (Willness). Coluna 3: a política é uma operação de repricing — cada medida eleva um fator do custo esperado do agressor; desde Beccaria, dissuade a certeza, não a severidade. Amarra com a violência simbólica do slide anterior: ela é a camada perceptiva que mantém o preço baixo sem ninguém administrá-lo.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Fim do módulo 4. Transição para o chassi: 'cada módulo mostrou sua norma. O que falta é o que vale para todos — o mapa completo, a régua mais recente e a razão pela qual o gestor responde.'</a:t>
            </a:r>
          </a:p>
          <a:p>
            <a:endParaRPr/>
          </a:p>
          <a:p>
            <a:r>
              <a:t>Adilson Moreira, 'O que é discriminação?' (2017) e 'Tratado de Direito Antidiscriminatório' (2020); Roger Raupp Rios, 'Direito da Antidiscriminação' (2008): categorias de discriminação direta, indireta, por impacto desproporcional, institucional. Goffman, 'Estigma' (1963). O ponto de virada da Corte IDH foi 'Empregados da Fábrica de Fogos de Santo Antônio de Jesus vs. Brasil' (2020): reconheceu discriminação estrutural interseccional (mulheres, negras, pobres) no trabalho e condenou o Brasil por omissão fiscalizatória — precedente que fala diretamente ao poder público como fiscal e empregador.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Agora a linha do tempo funciona como SÍNTESE (um minuto), não como apresentação: os dispositivos já apareceram nos módulos; aqui apenas se mostra o conjunto e a aceleração 2023-2026.</a:t>
            </a:r>
          </a:p>
          <a:p>
            <a:endParaRPr/>
          </a:p>
          <a:p>
            <a:r>
              <a:t>Percorrer rapidamente . Chamar atenção: (i) o Rio de Janeiro foi pioneiro com a Lei 3.921/2002; (ii) 2023-2024 concentram um 'pacote' que atinge diretamente municípios: Lei 14.540/2023 é de aplicação nacional; o Decreto 12.122/2024 e a Portaria MGI 6.719/2024 são federais, mas funcionam como parâmetro de boas práticas (e o TCE-RJ pode adotá-los como referência de governança); (iii) a Convenção 190 ainda não foi ratificada — em junho de 2026 a Câmara aprovou urgência para a MSC 86/2023; verificar status na véspera. NOTA de conferência: os itens marcados como 2025-26 devem ser confirmados na fonte primária antes da fala.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Res. CNJ 671, de 9/2/2026 (DJe 10/2/2026), aprovada na 1ª Sessão Virtual Extraordinária de 2026 (encerrada em 29/1). Três inovações que interessam ao controle externo: (1) o conceito de 'notícia' — formal ou informal, de qualquer pessoa — desloca o dever de agir para o momento em que a instituição toma conhecimento; é a tradução normativa da devida diligência (Belém do Pará, art. 7º) e o critério para auditar 'detecção'; (2) o rol exemplificativo de retaliação (exoneração de CC, dispensa de função, lotação e remoção sem motivação, PAD sem indícios, avaliação abrupta, restrição de atribuições) dá objetividade ao que antes era prova difícil — e coincide com o que a Lei RJ 3.921/2002 já vedava; (3) alcance a terceirizados mesmo após rescisão. Uso: parâmetro para a Política interna do TCE-RJ e critério de conformidade nas auditorias. Verificar (c) o texto consolidado da Res. 351/2020 no site do CNJ (atos.cnj.jus.br/atos/detalhar/3557).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Mensagem central: o gestor não é espectador. Ele responde por ação (quando assedia ou discrimina) e por omissão (quando sabe e nada faz). A responsabilidade objetiva do Estado transfere o custo à sociedade; a ação regressiva devolve ao agente. Sobre improbidade: após a Lei 14.230/2021, o art. 11 tem rol taxativo — o enquadramento do assédio é controvertido; posição (c) revisável: apresentar como risco, não como certeza. O TCE-RJ, no exercício do controle externo, avalia governança de pessoas: prevenção ao assédio é dimensão de integridade.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a hierarquia: tratados de DH têm status supralegal (STF, RE 466.343) ou constitucional se aprovados pelo rito do art. 5º, § 3º (caso da Convenção contra o Racismo). Consequência: toda autoridade pública — inclusive municipal — deve exercer controle de convencionalidade (Almonacid Arellano, 2006; Gelman, 2011). Belém do Pará é o tratado-chave para a palestra: é o único que menciona expressamente o local de trabalho e o assédio sexual.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OC-24/17 (Identidade de gênero, igualdade e não discriminação a casais do mesmo sexo, 24/11/2017). OC-31/25 (Conteúdo e alcance do direito ao cuidado, notificada em 07/08/2025, solicitada pela Argentina). Explicar que a OC-31/25 é a mais recente e transforma a discussão sobre 'discriminação indireta' por responsabilidades familiares — conecta-se à Convenção 156 da OIT (também em urgência na Câmara, MSC 85/2026) e à Lei 15.069/2024.</a:t>
            </a:r>
          </a:p>
          <a:p>
            <a:endParaRPr/>
          </a:p>
          <a:p>
            <a:r>
              <a:t>Transição para o slide 23: 'interpretada a Convenção, resta a pergunta prática: o que a Corte ordena quando o Estado falha? As medidas de reparação.'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Fala de ~2 minutos. Coluna 1: existe um regime de reparação no SIDH — cinco espécies; as quatro primeiras reparam a vítima, a quinta reforma a instituição. Coluna 2: Campo Algodonero (González e outras vs. México) é o caso-matriz da violência de gênero — a Corte ordenou protocolos de investigação com perspectiva de gênero, capacitação permanente de agentes, procedimento de busca imediata (Protocolo Alba) e banco de dados; e formulou a reparação com vocação transformadora (§ 450): não devolver a vítima à discriminação estrutural de origem. Coluna 3: o caso brasileiro — Empregados da Fábrica de Fogos de Santo Antônio de Jesus (2020): 60 mortos na explosão, maioria mulheres negras; o Brasil foi condenado pela omissão na fiscalização, e as garantias de não repetição incluíram política sistemática de inspeção do trabalho e programa de desenvolvimento socioeconômico do município com alternativas de trabalho digno. Tradução: a Corte ordena como reparação exatamente o que esta palestra propõe como prevenção — protocolo, capacitação, fiscalização, dados. Quem implanta antes, cumpre a diligência devida (Belém do Pará, art. 7º). Há deck da ECG detalhando as cinco medidas, com Loayza Tamayo, Barrios Altos e Cantoral Benavides.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Traduzir a linguagem do SIDH para verbos administrativos. O gestor que recebe um relato e 'espera passar' viola a devida diligência. Reparação não é só dinheiro: é recompor a carreira, garantir apoio e — sobretudo — garantias de não repetição, o que exige mudança institucional. Vincular com o próximo bloco (boas práticas).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para o status: notícia da ANAMATRA de 10/06/2026 sobre aprovação dos requerimentos de urgência para MSC 85/2026 (C156) e MSC 86/2023 (C190). Posição (c) revisável: verificar na véspera se houve votação em Plenário. A conexão com a C156 e com a OC-31/25 é forte: cuidado e trabalho.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a separação de funções: quem acolhe não apura; quem apura não decide a política; quem monitora não julga. Essa separação protege a vítima (evita revitimização), o investigado (imparcialidade) e a instituição (defensabilidade). O Guia Lilás (CGU/MGI, 2023) e a Portaria MGI 6.719/2024 são as referências federais mais completas; a Res. CNJ 351/2020 é a referência do Judiciário. Para municípios menores: um comitê enxuto + ouvidoria + corregedoria já é suficiente para começar.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Percorrer o checklist como 'plano de 12 meses'. Sugerir prioridades para Nova Friburgo: itens 1, 3, 4 e 5 no primeiro semestre. Mencionar que a Res. CNJ 351/2020 exige que os tribunais publiquem relatórios anuais; a mesma lógica de accountability serve ao Executivo municipal e é o que o TCE-RJ pode auditar. ISO 30415:2021 (Diversidade e Inclusão) como referência de gestão. NR-1 (riscos psicossociais no PGR) para celetistas e como parâmetro para estatutários.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slide mais 'prático'. Erros clássicos: chamar os dois para conversar; dizer 'tenho certeza que não foi por mal'; pedir provas antes de acolher; comentar com terceiros; deixar a vítima 'resolver'. Enfatizar que o gestor não é investigador nem juiz: é o primeiro elo de uma cadeia — e o mais decisivo para que a pessoa não desista.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TCU é a referência do sistema. Em 2022 (Acórdão 456/2022, rel. Min. Walton Alencar Rodrigues) fez levantamento inédito na APF: visitou Senado, TRF4, CGU e Petrobras, analisou 49 PADs de assédio sexual (38,78% com penalidade; 100% assediadores homens; 96,5% vítimas mulheres) e construiu o modelo de quatro eixos — institucionalização, prevenção, detecção e correção — que o CNJ adotou como matriz de auditoria em todos os tribunais. Em 8/3/2024 o próprio TCU editou sua política (Portaria 41/2024) e depois publicou o Protocolo de Tratamento de Situações de Assédio, com a expressão 'liderança pelo exemplo'. Mensagem: quem audita precisa ter casa arrumada.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4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01C41"/>
          </a:solidFill>
          <a:ln w="12700">
            <a:solidFill>
              <a:srgbClr val="001C4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640080" y="548640"/>
            <a:ext cx="2926080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731520"/>
            <a:ext cx="2468880" cy="12070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2860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E3E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Escola de Contas e Gestão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3E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Tribunal de Contas do Estado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3E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Rio de Janeiro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40080" y="493776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Servidoras e servidores municipais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Friburgo/RJ • 2026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754880" y="914400"/>
            <a:ext cx="6949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 a Violência de Gênero, o Assédio Moral e Sexual e a Discriminação</a:t>
            </a:r>
            <a:endParaRPr lang="en-US" sz="4200" dirty="0"/>
          </a:p>
        </p:txBody>
      </p:sp>
      <p:sp>
        <p:nvSpPr>
          <p:cNvPr id="8" name="Shape 5"/>
          <p:cNvSpPr/>
          <p:nvPr/>
        </p:nvSpPr>
        <p:spPr>
          <a:xfrm>
            <a:off x="4754880" y="3154680"/>
            <a:ext cx="6949440" cy="1143000"/>
          </a:xfrm>
          <a:prstGeom prst="roundRect">
            <a:avLst>
              <a:gd name="adj" fmla="val 8000"/>
            </a:avLst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4937760" y="3200400"/>
            <a:ext cx="6583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Promoção da inclusão e da diversidade na Administração Pública municipal — e o que o controle externo fiscaliza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4754880" y="475488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Profª Drª Adriana Ramos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754880" y="521208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E3E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Diretora-Geral da ECG/TCE-RJ • Doutora em Direito (UFRJ) • Professora do Ibmec e do ITS Rio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este tema é urgente na Administração Pública?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recentes de fontes primárias (FBSP/Datafolha 2025-26)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73736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76200" dist="254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31520" y="187452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37,5%</a:t>
            </a:r>
            <a:endParaRPr lang="en-US" sz="6200" dirty="0"/>
          </a:p>
        </p:txBody>
      </p:sp>
      <p:sp>
        <p:nvSpPr>
          <p:cNvPr id="9" name="Text 6"/>
          <p:cNvSpPr/>
          <p:nvPr/>
        </p:nvSpPr>
        <p:spPr>
          <a:xfrm>
            <a:off x="731520" y="31546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mulheres (16+) sofreram violência em 12 meses — recorde da série; 20,5% relatam assédio no trabalho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3152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FBSP/Datafolha, 2025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297680" y="173736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76200" dist="254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4480560" y="187452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1.571</a:t>
            </a:r>
            <a:endParaRPr lang="en-US" sz="6200" dirty="0"/>
          </a:p>
        </p:txBody>
      </p:sp>
      <p:sp>
        <p:nvSpPr>
          <p:cNvPr id="13" name="Text 10"/>
          <p:cNvSpPr/>
          <p:nvPr/>
        </p:nvSpPr>
        <p:spPr>
          <a:xfrm>
            <a:off x="4480560" y="31546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feminicídios em 2025 — 4º recorde; 4,3/dia; 65,1% negras. RJ: 105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448056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FBSP, 2026; ISP-RJ, 2026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046720" y="173736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76200" dist="254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8229600" y="187452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6200" dirty="0"/>
          </a:p>
        </p:txBody>
      </p:sp>
      <p:sp>
        <p:nvSpPr>
          <p:cNvPr id="17" name="Text 14"/>
          <p:cNvSpPr/>
          <p:nvPr/>
        </p:nvSpPr>
        <p:spPr>
          <a:xfrm>
            <a:off x="8229600" y="315468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vítimas não tomaram providência alguma após a agressão mais grave; a violência registrada é fração da ocorrida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822960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FBSP/Datafolha, 2025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Estado é empregador, é auditado e responde, inclusive perante o Sistema Interamericano.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custo da equipe adoecida: afastamentos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 primárias 2025-2026 — o dado que o auditor pode pedir a qualquer jurisdicionado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691640"/>
            <a:ext cx="128016" cy="2103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1764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546 mil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22960" y="2404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afastamentos por transtornos mentais no INSS em 2025 (+15,6%); R$ 3,5 bi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2296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Min. Previdência, jan. 2026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297680" y="1691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297680" y="1691640"/>
            <a:ext cx="128016" cy="2103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572000" y="1764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4x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4572000" y="2404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burnout: 1.760 → 6.985 (2023-25); aposentadorias: 1.849 → 5.358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INSS; ANAMT, 2026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046720" y="1691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8046720" y="1691640"/>
            <a:ext cx="128016" cy="2103120"/>
          </a:xfrm>
          <a:prstGeom prst="rect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321040" y="1764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35,5%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8321040" y="2404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dias de licença na saúde do DF (2025): transtornos mentais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832104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SEEC-DF via LAI, jun. 2026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4864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548640" y="3977640"/>
            <a:ext cx="128016" cy="2103120"/>
          </a:xfrm>
          <a:prstGeom prst="rect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822960" y="4050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mil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822960" y="4690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afastamentos por saúde mental no RJ em 2025 (4º estado)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82296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Min. Previdência; ANAMT, 2026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29768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5"/>
          <p:cNvSpPr/>
          <p:nvPr/>
        </p:nvSpPr>
        <p:spPr>
          <a:xfrm>
            <a:off x="4297680" y="3977640"/>
            <a:ext cx="128016" cy="2103120"/>
          </a:xfrm>
          <a:prstGeom prst="rect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4572000" y="4050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bi</a:t>
            </a:r>
            <a:endParaRPr lang="en-US" sz="3000" dirty="0"/>
          </a:p>
        </p:txBody>
      </p:sp>
      <p:sp>
        <p:nvSpPr>
          <p:cNvPr id="30" name="Text 27"/>
          <p:cNvSpPr/>
          <p:nvPr/>
        </p:nvSpPr>
        <p:spPr>
          <a:xfrm>
            <a:off x="4572000" y="4690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dias/ano perdidos no mundo por depressão e ansiedade — US$ 1 tri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457200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OMS, 2024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804672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0"/>
          <p:cNvSpPr/>
          <p:nvPr/>
        </p:nvSpPr>
        <p:spPr>
          <a:xfrm>
            <a:off x="8046720" y="3977640"/>
            <a:ext cx="128016" cy="2103120"/>
          </a:xfrm>
          <a:prstGeom prst="rect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8321040" y="4050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: 1</a:t>
            </a:r>
            <a:endParaRPr lang="en-US" sz="3000" dirty="0"/>
          </a:p>
        </p:txBody>
      </p:sp>
      <p:sp>
        <p:nvSpPr>
          <p:cNvPr id="35" name="Text 32"/>
          <p:cNvSpPr/>
          <p:nvPr/>
        </p:nvSpPr>
        <p:spPr>
          <a:xfrm>
            <a:off x="8321040" y="4690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retorno por US$ 1 investido em saúde mental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832104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Lancet Psychiatry, 2016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custo do litígio e do desengajamento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assédio custa em juízo e em engajamento (efeitos mapeados no Ac. TCU 456/2022)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691640"/>
            <a:ext cx="128016" cy="2103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1764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142,8 mil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22960" y="2404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 de assédio moral na JT em 2025 (+22%); sexual: 12,8 mil (+40%)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2296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TST, 2026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297680" y="1691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297680" y="1691640"/>
            <a:ext cx="128016" cy="2103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572000" y="1764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7.227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4572000" y="2404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denúncias no serviço público federal em 2025 (+62%), 301 órgãos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CGU/Fala.BR, jan. 2026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046720" y="1691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8046720" y="1691640"/>
            <a:ext cx="128016" cy="21031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321040" y="1764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R$ 150 mil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8321040" y="2404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Bebedouro/SP: dano coletivo + diretor afastado 2 anos + multa diária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8321040" y="3474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MPT-Campinas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4864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548640" y="3977640"/>
            <a:ext cx="128016" cy="2103120"/>
          </a:xfrm>
          <a:prstGeom prst="rect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822960" y="4050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822960" y="4690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engajados no mundo (2025) — mínimo desde 2020; US$ 10 tri perdidos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82296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Gallup, 2025-2026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429768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5"/>
          <p:cNvSpPr/>
          <p:nvPr/>
        </p:nvSpPr>
        <p:spPr>
          <a:xfrm>
            <a:off x="4297680" y="3977640"/>
            <a:ext cx="128016" cy="2103120"/>
          </a:xfrm>
          <a:prstGeom prst="rect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4572000" y="4050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</a:t>
            </a:r>
            <a:endParaRPr lang="en-US" sz="3000" dirty="0"/>
          </a:p>
        </p:txBody>
      </p:sp>
      <p:sp>
        <p:nvSpPr>
          <p:cNvPr id="30" name="Text 27"/>
          <p:cNvSpPr/>
          <p:nvPr/>
        </p:nvSpPr>
        <p:spPr>
          <a:xfrm>
            <a:off x="4572000" y="4690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engajamento depende do gestor; só 44% tiveram formação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457200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Gallup, 2025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804672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0"/>
          <p:cNvSpPr/>
          <p:nvPr/>
        </p:nvSpPr>
        <p:spPr>
          <a:xfrm>
            <a:off x="8046720" y="3977640"/>
            <a:ext cx="128016" cy="2103120"/>
          </a:xfrm>
          <a:prstGeom prst="rect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8321040" y="4050792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2-3x</a:t>
            </a:r>
            <a:endParaRPr lang="en-US" sz="3000" dirty="0"/>
          </a:p>
        </p:txBody>
      </p:sp>
      <p:sp>
        <p:nvSpPr>
          <p:cNvPr id="35" name="Text 32"/>
          <p:cNvSpPr/>
          <p:nvPr/>
        </p:nvSpPr>
        <p:spPr>
          <a:xfrm>
            <a:off x="8321040" y="4690872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presenteísmo custa 2-3x o absenteísmo; reposição: 0,5-2x o salário anual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832104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Hemp, HBR, 2004; SHRM (c)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Diversidade, assédio e </a:t>
            </a:r>
            <a:r>
              <a:rPr lang="en-US" sz="3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desempenho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níveis de evidência: o custo do assédio, as barreiras ao talento e a controvérsia sobre diversidade e lucro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37" name="Text 34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50" dirty="0"/>
          </a:p>
        </p:txBody>
      </p:sp>
      <p:sp>
        <p:nvSpPr>
          <p:cNvPr id="38" name="Rounded Rectangle 37"/>
          <p:cNvSpPr/>
          <p:nvPr/>
        </p:nvSpPr>
        <p:spPr>
          <a:xfrm>
            <a:off x="54864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E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548640" y="1691640"/>
            <a:ext cx="3566160" cy="777240"/>
          </a:xfrm>
          <a:prstGeom prst="rect">
            <a:avLst/>
          </a:prstGeom>
          <a:solidFill>
            <a:srgbClr val="6FA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836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ROBUSTO: o assédio custa (meta-análises)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Willness (2007; 41 estudos, 68 mil): produtividade do grupo r = −0,22; saúde mental −0,27; comprometimento −0,25.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Clima tolerante é o melhor preditor da ocorrência (0,36): o assédio é variável de gestão.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Vítimas de assédio trocam de emprego 6,5 vezes mais (McLaughlin, 2017).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A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4297680" y="1691640"/>
            <a:ext cx="3566160" cy="777240"/>
          </a:xfrm>
          <a:prstGeom prst="rect">
            <a:avLst/>
          </a:prstGeom>
          <a:solidFill>
            <a:srgbClr val="1982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40740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FFFF"/>
                </a:solidFill>
                <a:latin typeface="Calibri"/>
              </a:rPr>
              <a:t>CAUSAL: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barreiras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desperdiçam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talento</a:t>
            </a:r>
            <a:endParaRPr sz="18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3484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800" b="1" dirty="0">
                <a:solidFill>
                  <a:srgbClr val="0B1220"/>
                </a:solidFill>
                <a:latin typeface="Calibri"/>
              </a:rPr>
              <a:t>• Hsieh et al. (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Econometrica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, 2019): 20-40% do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crescimento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dos EUA (1960-2010) =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queda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de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barreiras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a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mulheres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e negros.</a:t>
            </a:r>
          </a:p>
          <a:p>
            <a:pPr>
              <a:spcAft>
                <a:spcPts val="700"/>
              </a:spcAft>
            </a:pPr>
            <a:r>
              <a:rPr sz="1800" b="1" dirty="0">
                <a:solidFill>
                  <a:srgbClr val="0B1220"/>
                </a:solidFill>
                <a:latin typeface="Calibri"/>
              </a:rPr>
              <a:t>•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Experimentos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causais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: Hoogendoorn (2013); Sommers (2006); Levine (PNAS, 2014).</a:t>
            </a:r>
          </a:p>
          <a:p>
            <a:pPr>
              <a:spcAft>
                <a:spcPts val="700"/>
              </a:spcAft>
            </a:pPr>
            <a:r>
              <a:rPr sz="1800" b="1" dirty="0">
                <a:solidFill>
                  <a:srgbClr val="0B1220"/>
                </a:solidFill>
                <a:latin typeface="Calibri"/>
              </a:rPr>
              <a:t>• Segurança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psicológica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prediz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desempenho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(Edmondson; Frazier, 2017).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Calibri"/>
              </a:rPr>
              <a:t>E em Nova Friburgo? Os números e a rede que já existe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50" b="0" i="1">
                <a:solidFill>
                  <a:srgbClr val="C9D6E8"/>
                </a:solidFill>
                <a:latin typeface="Calibri"/>
              </a:rPr>
              <a:t>Dados locais e as políticas do Município — fontes: Painel ISPMulher, DEAM, Prefeitura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9AA3AF"/>
                </a:solidFill>
                <a:latin typeface="Calibri"/>
              </a:rPr>
              <a:t>ECG/TCE-RJ  •  Nova Friburgo/RJ,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0" i="0">
                <a:solidFill>
                  <a:srgbClr val="9AA3AF"/>
                </a:solidFill>
                <a:latin typeface="Calibri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9164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A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>
                <a:solidFill>
                  <a:srgbClr val="111E3E"/>
                </a:solidFill>
                <a:latin typeface="Calibri"/>
              </a:rPr>
              <a:t>Os números do município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68880"/>
            <a:ext cx="5029200" cy="3657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Painel ISPMulher (jan/2023–jun/2024): 2 feminicídios e 6 tentativas; 3 homicídios e 7 tentativas; 77 violações de domicílio.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DEAM: registros de violência física passaram de 229 (2022) para 290 até março de 2023; os de violência psicológica, de 160 para 226.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Patamar histórico elevado: 906 registros/100 mil hab. (Dossiê Mulher/ISP) — acima da capital (659).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População estável (189,9 mil no Censo 2022): o patamar elevado não decorre de crescimento demográfico.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440680" cy="4526280"/>
          </a:xfrm>
          <a:prstGeom prst="roundRect">
            <a:avLst>
              <a:gd name="adj" fmla="val 6000"/>
            </a:avLst>
          </a:prstGeom>
          <a:solidFill>
            <a:srgbClr val="EE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>
                <a:solidFill>
                  <a:srgbClr val="111E3E"/>
                </a:solidFill>
                <a:latin typeface="Calibri"/>
              </a:rPr>
              <a:t>A rede que o Município já construiu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468880"/>
            <a:ext cx="5029200" cy="3657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DEAM própria e Patrulha Maria da Penha (11º BPM): 997 mulheres atendidas, 859 em acompanhamento contínuo.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Secretaria Municipal da Mulher; Conferência Municipal da Mulher (2025); Carteira de Serviços.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Protocolo de acolhimento contra a violência em locais públicos (hotéis, bares, restaurantes).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Tecle Mulher (OSCIP local, desde 2006): atendimento integrado à rede nacional do Ligue 180.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Calibri"/>
              </a:rPr>
              <a:t>Com tantas ações, por que os números seguem altos?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9AA3AF"/>
                </a:solidFill>
                <a:latin typeface="Calibri"/>
              </a:rPr>
              <a:t>ECG/TCE-RJ  •  Nova Friburgo/RJ,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0" i="0">
                <a:solidFill>
                  <a:srgbClr val="9AA3AF"/>
                </a:solidFill>
                <a:latin typeface="Calibri"/>
              </a:rPr>
              <a:t>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E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97680" y="1691640"/>
            <a:ext cx="3566160" cy="777240"/>
          </a:xfrm>
          <a:prstGeom prst="rect">
            <a:avLst/>
          </a:prstGeom>
          <a:solidFill>
            <a:srgbClr val="6FA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0740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O tempo de cada camada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 dirty="0">
                <a:solidFill>
                  <a:srgbClr val="0B1220"/>
                </a:solidFill>
                <a:latin typeface="Calibri"/>
              </a:rPr>
              <a:t>•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Proteção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opera em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semanas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;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responsabilização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, em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anos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;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prevenção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primária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, em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geração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.</a:t>
            </a:r>
          </a:p>
          <a:p>
            <a:pPr>
              <a:spcAft>
                <a:spcPts val="800"/>
              </a:spcAft>
            </a:pPr>
            <a:r>
              <a:rPr sz="1800" b="1" dirty="0">
                <a:solidFill>
                  <a:srgbClr val="0B1220"/>
                </a:solidFill>
                <a:latin typeface="Calibri"/>
              </a:rPr>
              <a:t>• O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Ipea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mediu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redução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de ~10%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nos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homicídios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domésticos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onde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a Lei Maria da Penha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tinha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estrutura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de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aplicação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(2015).</a:t>
            </a:r>
          </a:p>
          <a:p>
            <a:pPr>
              <a:spcAft>
                <a:spcPts val="800"/>
              </a:spcAft>
            </a:pPr>
            <a:r>
              <a:rPr sz="1800" b="1" dirty="0">
                <a:solidFill>
                  <a:srgbClr val="0B1220"/>
                </a:solidFill>
                <a:latin typeface="Calibri"/>
              </a:rPr>
              <a:t>• O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indicador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de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resultado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é a taxa de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feminicídios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por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100 mil, contra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linha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de base;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registros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medem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0B1220"/>
                </a:solidFill>
                <a:latin typeface="Calibri"/>
              </a:rPr>
              <a:t>acesso</a:t>
            </a:r>
            <a:r>
              <a:rPr sz="1800" b="1" dirty="0">
                <a:solidFill>
                  <a:srgbClr val="0B1220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da exposição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blocos, um fio condutor: da compreensão do fenômeno à ação do gestor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1097280" y="2743200"/>
            <a:ext cx="9966960" cy="0"/>
          </a:xfrm>
          <a:prstGeom prst="line">
            <a:avLst/>
          </a:prstGeom>
          <a:noFill/>
          <a:ln w="381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685800" y="2331720"/>
            <a:ext cx="822960" cy="822960"/>
          </a:xfrm>
          <a:prstGeom prst="ellipse">
            <a:avLst/>
          </a:prstGeom>
          <a:solidFill>
            <a:srgbClr val="1982B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2542032"/>
            <a:ext cx="402336" cy="40233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-91440" y="33375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Módulos por tipo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-91440" y="4023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5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Assédio moral e sexual, as frases que denunciam o ambiente, violência simbólica, discriminação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3172968" y="2331720"/>
            <a:ext cx="822960" cy="822960"/>
          </a:xfrm>
          <a:prstGeom prst="ellipse">
            <a:avLst/>
          </a:prstGeom>
          <a:solidFill>
            <a:srgbClr val="6FAA3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280" y="2542032"/>
            <a:ext cx="402336" cy="40233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395728" y="33375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Transversalidade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normativa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2395728" y="4023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5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CF, leis, atos infralegais, Corte IDH e OIT</a:t>
            </a:r>
            <a:endParaRPr lang="en-US" sz="1850" dirty="0"/>
          </a:p>
        </p:txBody>
      </p:sp>
      <p:sp>
        <p:nvSpPr>
          <p:cNvPr id="16" name="Shape 11"/>
          <p:cNvSpPr/>
          <p:nvPr/>
        </p:nvSpPr>
        <p:spPr>
          <a:xfrm>
            <a:off x="5660136" y="2331720"/>
            <a:ext cx="822960" cy="822960"/>
          </a:xfrm>
          <a:prstGeom prst="ellipse">
            <a:avLst/>
          </a:prstGeom>
          <a:solidFill>
            <a:srgbClr val="1982B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0448" y="2542032"/>
            <a:ext cx="402336" cy="40233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882896" y="33375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uma política exige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4882896" y="4023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5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Arquitetura, checklist de doze medidas, primeira resposta da chefia</a:t>
            </a:r>
            <a:endParaRPr lang="en-US" sz="1850" dirty="0"/>
          </a:p>
        </p:txBody>
      </p:sp>
      <p:sp>
        <p:nvSpPr>
          <p:cNvPr id="20" name="Shape 14"/>
          <p:cNvSpPr/>
          <p:nvPr/>
        </p:nvSpPr>
        <p:spPr>
          <a:xfrm>
            <a:off x="8147304" y="2331720"/>
            <a:ext cx="822960" cy="822960"/>
          </a:xfrm>
          <a:prstGeom prst="ellipse">
            <a:avLst/>
          </a:prstGeom>
          <a:solidFill>
            <a:srgbClr val="6FAA3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7616" y="2542032"/>
            <a:ext cx="402336" cy="40233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370064" y="33375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controle externo fiscaliza</a:t>
            </a:r>
            <a:endParaRPr lang="en-US" sz="2000" dirty="0"/>
          </a:p>
        </p:txBody>
      </p:sp>
      <p:sp>
        <p:nvSpPr>
          <p:cNvPr id="23" name="Text 16"/>
          <p:cNvSpPr/>
          <p:nvPr/>
        </p:nvSpPr>
        <p:spPr>
          <a:xfrm>
            <a:off x="7370064" y="4023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5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TCU, Rede que Protege, TCE-RJ nos municípios e a matriz de auditoria — por que a Prefeitura precisa se adequar</a:t>
            </a:r>
            <a:endParaRPr lang="en-US" sz="1850" dirty="0"/>
          </a:p>
        </p:txBody>
      </p:sp>
      <p:sp>
        <p:nvSpPr>
          <p:cNvPr id="24" name="Shape 17"/>
          <p:cNvSpPr/>
          <p:nvPr/>
        </p:nvSpPr>
        <p:spPr>
          <a:xfrm>
            <a:off x="10634472" y="2331720"/>
            <a:ext cx="822960" cy="822960"/>
          </a:xfrm>
          <a:prstGeom prst="ellipse">
            <a:avLst/>
          </a:prstGeom>
          <a:solidFill>
            <a:srgbClr val="1982B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4784" y="2542032"/>
            <a:ext cx="402336" cy="40233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9857232" y="33375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Inclusão</a:t>
            </a:r>
            <a:endParaRPr lang="en-US" sz="2000" dirty="0"/>
          </a:p>
        </p:txBody>
      </p:sp>
      <p:sp>
        <p:nvSpPr>
          <p:cNvPr id="27" name="Text 19"/>
          <p:cNvSpPr/>
          <p:nvPr/>
        </p:nvSpPr>
        <p:spPr>
          <a:xfrm>
            <a:off x="9857232" y="402336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5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proibição à promoção: equidade e DEIP</a:t>
            </a:r>
            <a:endParaRPr lang="en-US" sz="1850" dirty="0"/>
          </a:p>
        </p:txBody>
      </p:sp>
      <p:sp>
        <p:nvSpPr>
          <p:cNvPr id="29" name="Text 21"/>
          <p:cNvSpPr/>
          <p:nvPr/>
        </p:nvSpPr>
        <p:spPr>
          <a:xfrm>
            <a:off x="731520" y="562356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30" name="Text 22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fenômenos, uma raiz comum: assimetria de poder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fenômeno de ponta a ponta: conceito → fronteira → norma → consequência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56232"/>
            <a:ext cx="502920" cy="50292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965960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288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Violência de gênero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31520" y="246888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 ou conduta baseada no gênero que cause morte, dano ou sofrimento — inclusive no local de trabalho (Belém do Pará, art. 2º).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6172200" y="16916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355080" y="1856232"/>
            <a:ext cx="502920" cy="50292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808" y="196596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95160" y="18288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Assédio moral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6355080" y="246888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Conduta abusiva reiterada que atenta contra a dignidade e degrada o ambiente (Hirigoyen; Leymann; Barreto).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548640" y="402336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731520" y="4187952"/>
            <a:ext cx="502920" cy="5029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" y="4297680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71600" y="41605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Assédio sexual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731520" y="480060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Constrangimento com intuito de vantagem sexual (216-A); em sentido amplo, toda conduta sexual indesejada no trabalho.</a:t>
            </a:r>
            <a:endParaRPr lang="en-US" sz="1600" dirty="0"/>
          </a:p>
        </p:txBody>
      </p:sp>
      <p:sp>
        <p:nvSpPr>
          <p:cNvPr id="22" name="Shape 16"/>
          <p:cNvSpPr/>
          <p:nvPr/>
        </p:nvSpPr>
        <p:spPr>
          <a:xfrm>
            <a:off x="6172200" y="402336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Shape 17"/>
          <p:cNvSpPr/>
          <p:nvPr/>
        </p:nvSpPr>
        <p:spPr>
          <a:xfrm>
            <a:off x="6355080" y="4187952"/>
            <a:ext cx="502920" cy="502920"/>
          </a:xfrm>
          <a:prstGeom prst="ellipse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808" y="4297680"/>
            <a:ext cx="283464" cy="28346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995160" y="41605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Discriminação</a:t>
            </a:r>
            <a:endParaRPr lang="en-US" sz="1800" dirty="0"/>
          </a:p>
        </p:txBody>
      </p:sp>
      <p:sp>
        <p:nvSpPr>
          <p:cNvPr id="26" name="Text 19"/>
          <p:cNvSpPr/>
          <p:nvPr/>
        </p:nvSpPr>
        <p:spPr>
          <a:xfrm>
            <a:off x="6355080" y="480060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Distinção, exclusão ou restrição que anula ou prejudica direitos em igualdade (Conv. contra o Racismo, art. 1º).</a:t>
            </a:r>
            <a:endParaRPr lang="en-US" sz="1600" dirty="0"/>
          </a:p>
        </p:txBody>
      </p:sp>
      <p:sp>
        <p:nvSpPr>
          <p:cNvPr id="27" name="Text 20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Assédio moral: o que a doutrina consolidou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(assédio moral) — Hirigoyen (1998; 2002) • Leymann • Barreto • Dejours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86400" cy="4526280"/>
          </a:xfrm>
          <a:prstGeom prst="roundRect">
            <a:avLst>
              <a:gd name="adj" fmla="val 2424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77240" y="18288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caracterizadores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77240" y="233172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Conduta abusiva — ação, omissão, gestos, palavras, escritos</a:t>
            </a:r>
            <a:endParaRPr lang="en-US" sz="16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Reiteração (Leymann) — ou ato único de gravidade extrema (doutrina)</a:t>
            </a:r>
            <a:endParaRPr lang="en-US" sz="16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degradante: dignidade, psique, carreira, ambiente</a:t>
            </a:r>
            <a:endParaRPr lang="en-US" sz="16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Assimetria de poder — hierárquica ou de fato (Dejours)</a:t>
            </a:r>
            <a:endParaRPr lang="en-US" sz="160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se confunde com cobrança legítima ou conflito pontual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00800" y="16916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Tipologia (Hirigoyen; Barreto)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400800" y="2240280"/>
            <a:ext cx="5212080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537960" y="2459736"/>
            <a:ext cx="457200" cy="45720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7132320" y="231343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5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descendente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132320" y="26517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chefia → subordinado: o mais comum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400800" y="3246120"/>
            <a:ext cx="5212080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6537960" y="3465576"/>
            <a:ext cx="457200" cy="45720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7132320" y="331927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5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ascendente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7132320" y="36576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subordinados → chefia (boicote)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6400800" y="4251960"/>
            <a:ext cx="5212080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6537960" y="4471416"/>
            <a:ext cx="457200" cy="45720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132320" y="432511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5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7132320" y="46634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pares: isolamento, 'brincadeiras'</a:t>
            </a:r>
            <a:endParaRPr lang="en-US" sz="1750" dirty="0"/>
          </a:p>
        </p:txBody>
      </p:sp>
      <p:sp>
        <p:nvSpPr>
          <p:cNvPr id="23" name="Shape 20"/>
          <p:cNvSpPr/>
          <p:nvPr/>
        </p:nvSpPr>
        <p:spPr>
          <a:xfrm>
            <a:off x="6400800" y="5257800"/>
            <a:ext cx="5212080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1"/>
          <p:cNvSpPr/>
          <p:nvPr/>
        </p:nvSpPr>
        <p:spPr>
          <a:xfrm>
            <a:off x="6537960" y="5477256"/>
            <a:ext cx="457200" cy="457200"/>
          </a:xfrm>
          <a:prstGeom prst="ellipse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7132320" y="533095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5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Organizacional (gestão por injúria)</a:t>
            </a:r>
            <a:endParaRPr lang="en-US" sz="1950" dirty="0"/>
          </a:p>
        </p:txBody>
      </p:sp>
      <p:sp>
        <p:nvSpPr>
          <p:cNvPr id="26" name="Text 23"/>
          <p:cNvSpPr/>
          <p:nvPr/>
        </p:nvSpPr>
        <p:spPr>
          <a:xfrm>
            <a:off x="7132320" y="5669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metas abusivas, ranking, controle vexatório</a:t>
            </a:r>
            <a:endParaRPr lang="en-US" sz="1750" dirty="0"/>
          </a:p>
        </p:txBody>
      </p:sp>
      <p:sp>
        <p:nvSpPr>
          <p:cNvPr id="27" name="Text 24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serviço público: o que é e o que não é assédio moral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— a fronteira: distinguir poder hierárquico legítimo de abuso de poder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1828800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17830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Condutas típicas de assédio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77240" y="2423160"/>
            <a:ext cx="50292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Esvaziar funções ou atribuir tarefas inúteis / humilhantes ('geladeira')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Remoção ou alteração de lotação como punição velada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Ridicularizar em público; comentários sobre corpo, idade, gênero, raça, orientação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Sonegar informação necessária ao trabalho; isolar da equipe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Metas impossíveis + ameaça de exoneração de função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Retaliar quem denuncia ou testemunha (art. 5º, Lei RJ 3.921/2002)</a:t>
            </a:r>
            <a:endParaRPr lang="en-US" b="1" dirty="0"/>
          </a:p>
        </p:txBody>
      </p:sp>
      <p:sp>
        <p:nvSpPr>
          <p:cNvPr id="11" name="Shape 7"/>
          <p:cNvSpPr/>
          <p:nvPr/>
        </p:nvSpPr>
        <p:spPr>
          <a:xfrm>
            <a:off x="6217920" y="169164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1828800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040880" y="17830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E7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 regular do poder hierárquico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6446520" y="2423160"/>
            <a:ext cx="50292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Cobrar prazos, metas razoáveis e qualidade — de forma respeitosa e reservada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Avaliar desempenho com critérios objetivos e prévios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Redistribuir tarefas por necessidade do serviço, com motivação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Instaurar procedimento disciplinar quando há indícios de infração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Divergências pontuais, conflitos e críticas técnicas fundamentadas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ouro: motivação, impessoalidade e publicidade dos critérios (art. 37, CF)</a:t>
            </a:r>
            <a:endParaRPr lang="en-US" b="1" dirty="0"/>
          </a:p>
        </p:txBody>
      </p:sp>
      <p:sp>
        <p:nvSpPr>
          <p:cNvPr id="15" name="Text 10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Condutas e frases que denunciam o ambiente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— como aparece no cotidiano: condutas documentadas (MPT; Barreto) e frases-tipo ilustrativas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66160" cy="40233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691640"/>
            <a:ext cx="3566160" cy="548640"/>
          </a:xfrm>
          <a:prstGeom prst="rect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685800" y="16916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cartilha do MPT lista (2025)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85800" y="2331720"/>
            <a:ext cx="329184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Retirar a autonomia; contestar tudo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Retirar o trabalho; não atribuir tarefas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Tarefas humilhantes; apelidos; gritos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Ameaça de demissão; rumores em grupos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Metas inatingíveis; ranking; 'prendas'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Piadinhas sexistas e racistas</a:t>
            </a:r>
            <a:endParaRPr lang="en-US" sz="1600" b="1" dirty="0"/>
          </a:p>
        </p:txBody>
      </p:sp>
      <p:sp>
        <p:nvSpPr>
          <p:cNvPr id="11" name="Shape 8"/>
          <p:cNvSpPr/>
          <p:nvPr/>
        </p:nvSpPr>
        <p:spPr>
          <a:xfrm>
            <a:off x="4297680" y="1691640"/>
            <a:ext cx="3566160" cy="40233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4297680" y="1691640"/>
            <a:ext cx="3566160" cy="548640"/>
          </a:xfrm>
          <a:prstGeom prst="rect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4434840" y="16916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pesquisa de Barreto registrou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434840" y="2286000"/>
            <a:ext cx="329184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Instruções confusas; erros imaginários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Críticas em público; ignorar a presença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Urgências sem necessidade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Boatos; insinuar problemas mentais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Transferir para isolar; retirar instrumentos</a:t>
            </a:r>
            <a:endParaRPr lang="en-US" sz="1600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Forçar a demissão; agredir a sós</a:t>
            </a:r>
            <a:endParaRPr lang="en-US" sz="1600" b="1" dirty="0"/>
          </a:p>
        </p:txBody>
      </p:sp>
      <p:sp>
        <p:nvSpPr>
          <p:cNvPr id="15" name="Shape 12"/>
          <p:cNvSpPr/>
          <p:nvPr/>
        </p:nvSpPr>
        <p:spPr>
          <a:xfrm>
            <a:off x="8046720" y="1691640"/>
            <a:ext cx="3566160" cy="40233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8046720" y="1691640"/>
            <a:ext cx="3566160" cy="5486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183880" y="16916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isso soa — frases-tipo (ilustrações)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183880" y="2331720"/>
            <a:ext cx="329184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“Você não serve para isso.”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“Se não está satisfeito, peça exoneração.”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“Ninguém mandou ter filhos.” / “Está de TPM?”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“Foi só uma brincadeira.” / “Você é muito sensível.”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“Que tal um jantar para falar da promoção?”</a:t>
            </a:r>
            <a:endParaRPr lang="en-US" b="1" dirty="0"/>
          </a:p>
        </p:txBody>
      </p:sp>
      <p:sp>
        <p:nvSpPr>
          <p:cNvPr id="19" name="Shape 16"/>
          <p:cNvSpPr/>
          <p:nvPr/>
        </p:nvSpPr>
        <p:spPr>
          <a:xfrm>
            <a:off x="548640" y="580644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731520" y="58064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Fontes: MPT (2025), itens 5 e 7; Barreto (2000; 2006). Frases-tipo: ilustrações, não citações.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Calibri"/>
              </a:rPr>
              <a:t>Assédio moral: a norma e a consequência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50" b="0" i="1">
                <a:solidFill>
                  <a:srgbClr val="C9D6E8"/>
                </a:solidFill>
                <a:latin typeface="Calibri"/>
              </a:rPr>
              <a:t>Fecho do módulo 1 — do conceito ao dispositivo: o que incide e o que acontece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9AA3AF"/>
                </a:solidFill>
                <a:latin typeface="Calibri"/>
              </a:rPr>
              <a:t>ECG/TCE-RJ  •  Nova Friburgo/RJ,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0" i="0">
                <a:solidFill>
                  <a:srgbClr val="9AA3AF"/>
                </a:solidFill>
                <a:latin typeface="Calibri"/>
              </a:rP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A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1691640"/>
            <a:ext cx="3566160" cy="777240"/>
          </a:xfrm>
          <a:prstGeom prst="rect">
            <a:avLst/>
          </a:prstGeom>
          <a:solidFill>
            <a:srgbClr val="111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1941760"/>
            <a:ext cx="334670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FFFF"/>
                </a:solidFill>
                <a:latin typeface="Calibri"/>
              </a:rPr>
              <a:t>A norma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Lei RJ 3.921/2002 (pioneira): define o assédio moral, enumera condutas e VEDA retaliação a quem denuncia ou testemunha (art. 5º).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Parâmetro direto para o ato normativo de Nova Friburgo.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NR-1: riscos psicossociais no gerenciamento de riscos, desde 26/05/2026.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E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97680" y="1691640"/>
            <a:ext cx="3566160" cy="777240"/>
          </a:xfrm>
          <a:prstGeom prst="rect">
            <a:avLst/>
          </a:prstGeom>
          <a:solidFill>
            <a:srgbClr val="6FA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07408" y="1941760"/>
            <a:ext cx="334670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FFFF"/>
                </a:solidFill>
                <a:latin typeface="Calibri"/>
              </a:rPr>
              <a:t>A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consequência</a:t>
            </a:r>
            <a:endParaRPr sz="18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3484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Estatutários: advertência, suspensão e demissão, apuradas em PAD (detalhamento no fecho dos módulos).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Celetistas — parte do quadro municipal: justa causa (CLT, art. 482, “b” e “j”).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Registro funcional permanece; reincidência agrava a pena.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3566160" cy="77724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5644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dirty="0">
                <a:solidFill>
                  <a:srgbClr val="FFFFFF"/>
                </a:solidFill>
                <a:latin typeface="Calibri"/>
              </a:rPr>
              <a:t>A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chefia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que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não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Condescendência criminosa (CP, art. 320): deixar de responsabilizar subordinado por indulgência.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A omissão diante do relato é a modalidade mais comum de falha — e gera responsabilidade própria.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O dever de agir nasce da notícia, formal ou informal (parâmetro da Res. CNJ 671/2026).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Assédio sexual: do tipo penal ao conceito amplo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(assédio sexual) — art. 216-A e 215-A do Código Penal; Lei 14.540/2023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56232"/>
            <a:ext cx="502920" cy="50292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965960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Crime (art. 216-A, CP)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3152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Constranger alguém com o intuito de obter vantagem ou favorecimento sexual, prevalecendo-se o agente da sua condição de superior hierárquico ou ascendência inerentes ao exercício de emprego, cargo ou função.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Pena: detenção de 1 a 2 anos; aumento se vítima menor de 18 anos.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429768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4480560" y="1856232"/>
            <a:ext cx="502920" cy="50292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288" y="196596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2064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modalidades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4480560" y="2359152"/>
            <a:ext cx="3246120" cy="3721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Chantagem (quid pro quo): a proposta condiciona benefício ou prejuízo.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Por intimidação (ambiental): condutas sexuais indesejadas que tornam o ambiente hostil — 'piadas', mensagens, olhares, contato físico. Não exige hierarquia; é ilícito administrativo e civil, além de importunação sexual (art. 215-A).</a:t>
            </a:r>
            <a:endParaRPr lang="en-US" b="1" dirty="0"/>
          </a:p>
        </p:txBody>
      </p:sp>
      <p:sp>
        <p:nvSpPr>
          <p:cNvPr id="17" name="Shape 12"/>
          <p:cNvSpPr/>
          <p:nvPr/>
        </p:nvSpPr>
        <p:spPr>
          <a:xfrm>
            <a:off x="804672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8229600" y="1856232"/>
            <a:ext cx="502920" cy="5029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328" y="1965960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86968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14.540/2023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22960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 de Prevenção e Enfrentamento ao Assédio Sexual e demais Crimes contra a Dignidade Sexual e à Violência Sexual na administração pública direta e indireta — federal, estadual, distrital e MUNICIPAL.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Diretrizes: capacitação, canais, sigilo, proteção, apuração célere.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Servidor efetivo e estável: qual é a punição?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Fecho dos módulos 1 e 2 — a consequência para estatutários e celetistas, e os limites constitucionais da estabilidade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56232"/>
            <a:ext cx="502920" cy="50292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965960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Administrativa (estatuto)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3152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Estatuto municipal: advertência, suspensão, demissão e destituição de CC, via PAD.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Assédio moral: deveres funcionais → advertência/suspensão; grave → demissão (Lei 8.112, arts. 116, 117, 132).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Assédio sexual: crime + conduta escandalosa → demissão; perda de FG/CC desde logo.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429768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4480560" y="1856232"/>
            <a:ext cx="502920" cy="50292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288" y="196596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2064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e penal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448056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Civil: o Município paga (art. 37, § 6º) e cobra em regresso — a indenização volta contra o assediador.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Penal: 216-A (detenção de 1 a 2 anos), 215-A, 140, 146 e 147-B do Código Penal.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Estabilidade não impede a perda do cargo: PAD com ampla defesa ou sentença (CF, art. 41, § 1º).</a:t>
            </a:r>
            <a:endParaRPr lang="en-US" b="1" dirty="0"/>
          </a:p>
        </p:txBody>
      </p:sp>
      <p:sp>
        <p:nvSpPr>
          <p:cNvPr id="17" name="Shape 12"/>
          <p:cNvSpPr/>
          <p:nvPr/>
        </p:nvSpPr>
        <p:spPr>
          <a:xfrm>
            <a:off x="804672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F3F4F6"/>
          </a:solidFill>
          <a:ln w="12700">
            <a:solidFill>
              <a:srgbClr val="F3F4F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8229600" y="1856232"/>
            <a:ext cx="502920" cy="5029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328" y="1965960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86968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imediatas e garantias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22960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Antes do PAD: separação funcional, teletrabalho, remoção do assediador — nunca da vítima.</a:t>
            </a:r>
            <a:endParaRPr lang="en-US" sz="1600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Durante: sindicância → PAD com contraditório e perspectiva de gênero.</a:t>
            </a:r>
            <a:endParaRPr lang="en-US" sz="1600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Depois: registro no assentamento funcional; reincidência agrava; vedada retaliação.</a:t>
            </a:r>
            <a:endParaRPr lang="en-US" sz="1600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Denúncia de má-fé: art. 339 do CP e infração disciplinar; a denúncia de boa-fé é protegida.</a:t>
            </a:r>
            <a:endParaRPr lang="en-US" sz="1600" b="1" dirty="0"/>
          </a:p>
        </p:txBody>
      </p:sp>
      <p:sp>
        <p:nvSpPr>
          <p:cNvPr id="22" name="Text 16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Calibri"/>
              </a:rPr>
              <a:t>Quem é o alvo? O assédio como cálculo de poder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50" b="0" i="1">
                <a:solidFill>
                  <a:srgbClr val="C9D6E8"/>
                </a:solidFill>
                <a:latin typeface="Calibri"/>
              </a:rPr>
              <a:t>Módulo 3 (violência de gênero e simbólica) — quem é o alvo, por quê, e o que muda o preço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9AA3AF"/>
                </a:solidFill>
                <a:latin typeface="Calibri"/>
              </a:rPr>
              <a:t>ECG/TCE-RJ  •  Nova Friburgo/RJ,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0" i="0">
                <a:solidFill>
                  <a:srgbClr val="9AA3AF"/>
                </a:solidFill>
                <a:latin typeface="Calibri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A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1691640"/>
            <a:ext cx="3566160" cy="777240"/>
          </a:xfrm>
          <a:prstGeom prst="rect">
            <a:avLst/>
          </a:prstGeom>
          <a:solidFill>
            <a:srgbClr val="111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O paradoxo do poder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Mulheres em posição de chefia relatam mais assédio que as demais (McLaughlin, 2012), o que contraria a explicação por atração.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O alvo preferencial é quem viola prescrições de gênero, em qualquer direção (Berdahl, 2007).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Homens também são vitimados, em regra por outros homens (Oncale v. Sundowner, 1998; Connell, 1995).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E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97680" y="1691640"/>
            <a:ext cx="3566160" cy="777240"/>
          </a:xfrm>
          <a:prstGeom prst="rect">
            <a:avLst/>
          </a:prstGeom>
          <a:solidFill>
            <a:srgbClr val="6FA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0740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Por que o custo é baixo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Denunciar expõe a vítima a retaliação e a custo de carreira documentado (McLaughlin, 2017).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O testemunho da vítima recebe menos crédito (Fricker, 2007), e quem julga costuma pertencer ao grupo do agressor.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Em clima organizacional tolerante, o custo esperado da conduta cai e a ocorrência se multiplica (Willness, 2007).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3566160" cy="77724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5644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O que a política altera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2606040"/>
            <a:ext cx="3291840" cy="3520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Canal protegido eleva a chance de denúncia; escuta qualificada devolve crédito ao relato.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Comissão de composição diversa reduz o viés de julgamento; apuração célere e sanção visível restauram a certeza da consequência.</a:t>
            </a:r>
          </a:p>
          <a:p>
            <a:pPr>
              <a:spcAft>
                <a:spcPts val="8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A dissuasão depende mais da certeza da punição do que da sua severidade (Beccaria, 1764).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Discriminação: direta, indireta, interseccional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(discriminação) — conceito e norma: Conv. contra o Racismo (status de EC), Griggs, ADI 6.476, C156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22960" y="2011680"/>
            <a:ext cx="2743200" cy="2743200"/>
          </a:xfrm>
          <a:prstGeom prst="ellipse">
            <a:avLst/>
          </a:prstGeom>
          <a:solidFill>
            <a:srgbClr val="1982BE">
              <a:alpha val="65000"/>
            </a:srgbClr>
          </a:solidFill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2286000" y="2011680"/>
            <a:ext cx="2743200" cy="2743200"/>
          </a:xfrm>
          <a:prstGeom prst="ellipse">
            <a:avLst/>
          </a:prstGeom>
          <a:solidFill>
            <a:srgbClr val="6FAA3B">
              <a:alpha val="65000"/>
            </a:srgbClr>
          </a:solidFill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1554480" y="3291840"/>
            <a:ext cx="2743200" cy="2743200"/>
          </a:xfrm>
          <a:prstGeom prst="ellipse">
            <a:avLst/>
          </a:prstGeom>
          <a:solidFill>
            <a:srgbClr val="6FA8DC">
              <a:alpha val="55000"/>
            </a:srgbClr>
          </a:solidFill>
          <a:ln w="1905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91440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347472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Raça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554480" y="53035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Deficiência / idade / orientação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011680" y="35204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Interseccionalidade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5669280" y="1691640"/>
            <a:ext cx="5943600" cy="1033272"/>
          </a:xfrm>
          <a:prstGeom prst="roundRect">
            <a:avLst>
              <a:gd name="adj" fmla="val 8850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5669280" y="1691640"/>
            <a:ext cx="109728" cy="1033272"/>
          </a:xfrm>
          <a:prstGeom prst="rect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5943600" y="17465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Direta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5943600" y="2057400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Tratamento desfavorável motivado por atributo protegido (ex.: negar função gratificada por 'ter filhos pequenos').</a:t>
            </a:r>
            <a:endParaRPr lang="en-US" b="1" dirty="0"/>
          </a:p>
        </p:txBody>
      </p:sp>
      <p:sp>
        <p:nvSpPr>
          <p:cNvPr id="18" name="Shape 15"/>
          <p:cNvSpPr/>
          <p:nvPr/>
        </p:nvSpPr>
        <p:spPr>
          <a:xfrm>
            <a:off x="5669280" y="2834640"/>
            <a:ext cx="5943600" cy="1033272"/>
          </a:xfrm>
          <a:prstGeom prst="roundRect">
            <a:avLst>
              <a:gd name="adj" fmla="val 8850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6"/>
          <p:cNvSpPr/>
          <p:nvPr/>
        </p:nvSpPr>
        <p:spPr>
          <a:xfrm>
            <a:off x="5669280" y="2834640"/>
            <a:ext cx="109728" cy="1033272"/>
          </a:xfrm>
          <a:prstGeom prst="rect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5943600" y="28895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Indireta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5943600" y="3200400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 neutro com impacto desproporcional (reunião às 18h; escala que ignora o cuidado — Griggs, 1971).</a:t>
            </a:r>
            <a:endParaRPr lang="en-US" sz="1500" b="1" dirty="0"/>
          </a:p>
        </p:txBody>
      </p:sp>
      <p:sp>
        <p:nvSpPr>
          <p:cNvPr id="22" name="Shape 19"/>
          <p:cNvSpPr/>
          <p:nvPr/>
        </p:nvSpPr>
        <p:spPr>
          <a:xfrm>
            <a:off x="5669280" y="3977640"/>
            <a:ext cx="5943600" cy="1033272"/>
          </a:xfrm>
          <a:prstGeom prst="roundRect">
            <a:avLst>
              <a:gd name="adj" fmla="val 8850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5669280" y="3977640"/>
            <a:ext cx="109728" cy="1033272"/>
          </a:xfrm>
          <a:prstGeom prst="rect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5943600" y="40325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Interseccional / estrutural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5943600" y="4343400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Convergência de eixos; exige ações afirmativas e dados desagregados (Fábrica de Fogos, 2020).</a:t>
            </a:r>
            <a:endParaRPr lang="en-US" sz="1350" b="1" dirty="0"/>
          </a:p>
        </p:txBody>
      </p:sp>
      <p:sp>
        <p:nvSpPr>
          <p:cNvPr id="26" name="Shape 23"/>
          <p:cNvSpPr/>
          <p:nvPr/>
        </p:nvSpPr>
        <p:spPr>
          <a:xfrm>
            <a:off x="5669280" y="5120640"/>
            <a:ext cx="5943600" cy="1033272"/>
          </a:xfrm>
          <a:prstGeom prst="roundRect">
            <a:avLst>
              <a:gd name="adj" fmla="val 8850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4"/>
          <p:cNvSpPr/>
          <p:nvPr/>
        </p:nvSpPr>
        <p:spPr>
          <a:xfrm>
            <a:off x="5669280" y="5120640"/>
            <a:ext cx="109728" cy="1033272"/>
          </a:xfrm>
          <a:prstGeom prst="rect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5943600" y="51755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Estigma (Goffman)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5943600" y="5486400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que 'desacredita' e legitima a exclusão (Goffman).</a:t>
            </a:r>
            <a:endParaRPr lang="en-US" sz="1600" b="1" dirty="0"/>
          </a:p>
        </p:txBody>
      </p:sp>
      <p:sp>
        <p:nvSpPr>
          <p:cNvPr id="30" name="Text 27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mapa normativo completo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Constituição de 1988 à Convenção 190 — o conjunto, na linha do tempo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22960" y="3703320"/>
            <a:ext cx="10607040" cy="0"/>
          </a:xfrm>
          <a:prstGeom prst="line">
            <a:avLst/>
          </a:prstGeom>
          <a:noFill/>
          <a:ln w="508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667512" y="3547872"/>
            <a:ext cx="310896" cy="310896"/>
          </a:xfrm>
          <a:prstGeom prst="ellipse">
            <a:avLst/>
          </a:prstGeom>
          <a:solidFill>
            <a:srgbClr val="1982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822960" y="2331720"/>
            <a:ext cx="0" cy="1216152"/>
          </a:xfrm>
          <a:prstGeom prst="line">
            <a:avLst/>
          </a:prstGeom>
          <a:noFill/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182880" y="31089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1988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5720" y="1600200"/>
            <a:ext cx="1554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CF/88: dignidade, igualdade, art. 37</a:t>
            </a:r>
            <a:endParaRPr lang="en-US" sz="1600" b="1" dirty="0"/>
          </a:p>
        </p:txBody>
      </p:sp>
      <p:sp>
        <p:nvSpPr>
          <p:cNvPr id="12" name="Shape 9"/>
          <p:cNvSpPr/>
          <p:nvPr/>
        </p:nvSpPr>
        <p:spPr>
          <a:xfrm>
            <a:off x="1847088" y="3547872"/>
            <a:ext cx="310896" cy="310896"/>
          </a:xfrm>
          <a:prstGeom prst="ellipse">
            <a:avLst/>
          </a:prstGeom>
          <a:solidFill>
            <a:srgbClr val="6FAA3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2002536" y="3858768"/>
            <a:ext cx="0" cy="1216152"/>
          </a:xfrm>
          <a:prstGeom prst="line">
            <a:avLst/>
          </a:prstGeom>
          <a:noFill/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1362456" y="39319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2001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225296" y="4343400"/>
            <a:ext cx="1554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10.224 — crime 216-A</a:t>
            </a:r>
            <a:endParaRPr lang="en-US" sz="1600" b="1" dirty="0"/>
          </a:p>
        </p:txBody>
      </p:sp>
      <p:sp>
        <p:nvSpPr>
          <p:cNvPr id="16" name="Shape 13"/>
          <p:cNvSpPr/>
          <p:nvPr/>
        </p:nvSpPr>
        <p:spPr>
          <a:xfrm>
            <a:off x="3026664" y="3547872"/>
            <a:ext cx="310896" cy="310896"/>
          </a:xfrm>
          <a:prstGeom prst="ellipse">
            <a:avLst/>
          </a:prstGeom>
          <a:solidFill>
            <a:srgbClr val="1982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3182112" y="2331720"/>
            <a:ext cx="0" cy="1216152"/>
          </a:xfrm>
          <a:prstGeom prst="line">
            <a:avLst/>
          </a:prstGeom>
          <a:noFill/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2542032" y="31089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2002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2404872" y="1600200"/>
            <a:ext cx="1554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RJ 3.921 (pioneira)</a:t>
            </a:r>
            <a:endParaRPr lang="en-US" sz="1600" b="1" dirty="0"/>
          </a:p>
        </p:txBody>
      </p:sp>
      <p:sp>
        <p:nvSpPr>
          <p:cNvPr id="20" name="Shape 17"/>
          <p:cNvSpPr/>
          <p:nvPr/>
        </p:nvSpPr>
        <p:spPr>
          <a:xfrm>
            <a:off x="4206240" y="3547872"/>
            <a:ext cx="310896" cy="310896"/>
          </a:xfrm>
          <a:prstGeom prst="ellipse">
            <a:avLst/>
          </a:prstGeom>
          <a:solidFill>
            <a:srgbClr val="6FAA3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4361688" y="3858768"/>
            <a:ext cx="0" cy="1216152"/>
          </a:xfrm>
          <a:prstGeom prst="line">
            <a:avLst/>
          </a:prstGeom>
          <a:noFill/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3721608" y="39319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2006</a:t>
            </a:r>
            <a:endParaRPr lang="en-US" sz="1850" dirty="0"/>
          </a:p>
        </p:txBody>
      </p:sp>
      <p:sp>
        <p:nvSpPr>
          <p:cNvPr id="23" name="Text 20"/>
          <p:cNvSpPr/>
          <p:nvPr/>
        </p:nvSpPr>
        <p:spPr>
          <a:xfrm>
            <a:off x="3584448" y="4343400"/>
            <a:ext cx="1554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da Penha</a:t>
            </a:r>
            <a:endParaRPr lang="en-US" sz="1600" b="1" dirty="0"/>
          </a:p>
        </p:txBody>
      </p:sp>
      <p:sp>
        <p:nvSpPr>
          <p:cNvPr id="24" name="Shape 21"/>
          <p:cNvSpPr/>
          <p:nvPr/>
        </p:nvSpPr>
        <p:spPr>
          <a:xfrm>
            <a:off x="5385816" y="3547872"/>
            <a:ext cx="310896" cy="310896"/>
          </a:xfrm>
          <a:prstGeom prst="ellipse">
            <a:avLst/>
          </a:prstGeom>
          <a:solidFill>
            <a:srgbClr val="1982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2"/>
          <p:cNvSpPr/>
          <p:nvPr/>
        </p:nvSpPr>
        <p:spPr>
          <a:xfrm>
            <a:off x="5541264" y="2331720"/>
            <a:ext cx="0" cy="1216152"/>
          </a:xfrm>
          <a:prstGeom prst="line">
            <a:avLst/>
          </a:prstGeom>
          <a:noFill/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901184" y="31089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</a:t>
            </a:r>
            <a:endParaRPr lang="en-US" sz="1850" dirty="0"/>
          </a:p>
        </p:txBody>
      </p:sp>
      <p:sp>
        <p:nvSpPr>
          <p:cNvPr id="27" name="Text 24"/>
          <p:cNvSpPr/>
          <p:nvPr/>
        </p:nvSpPr>
        <p:spPr>
          <a:xfrm>
            <a:off x="4764024" y="1600200"/>
            <a:ext cx="1554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13.718 — 215-A</a:t>
            </a:r>
            <a:endParaRPr lang="en-US" sz="1600" b="1" dirty="0"/>
          </a:p>
        </p:txBody>
      </p:sp>
      <p:sp>
        <p:nvSpPr>
          <p:cNvPr id="28" name="Shape 25"/>
          <p:cNvSpPr/>
          <p:nvPr/>
        </p:nvSpPr>
        <p:spPr>
          <a:xfrm>
            <a:off x="6565392" y="3547872"/>
            <a:ext cx="310896" cy="310896"/>
          </a:xfrm>
          <a:prstGeom prst="ellipse">
            <a:avLst/>
          </a:prstGeom>
          <a:solidFill>
            <a:srgbClr val="6FAA3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6"/>
          <p:cNvSpPr/>
          <p:nvPr/>
        </p:nvSpPr>
        <p:spPr>
          <a:xfrm>
            <a:off x="6720840" y="3858768"/>
            <a:ext cx="0" cy="1216152"/>
          </a:xfrm>
          <a:prstGeom prst="line">
            <a:avLst/>
          </a:prstGeom>
          <a:noFill/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6080760" y="39319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</a:t>
            </a:r>
            <a:endParaRPr lang="en-US" sz="1850" dirty="0"/>
          </a:p>
        </p:txBody>
      </p:sp>
      <p:sp>
        <p:nvSpPr>
          <p:cNvPr id="31" name="Text 28"/>
          <p:cNvSpPr/>
          <p:nvPr/>
        </p:nvSpPr>
        <p:spPr>
          <a:xfrm>
            <a:off x="5943600" y="4343400"/>
            <a:ext cx="1554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Res. CNJ 351</a:t>
            </a:r>
            <a:endParaRPr lang="en-US" sz="1600" b="1" dirty="0"/>
          </a:p>
        </p:txBody>
      </p:sp>
      <p:sp>
        <p:nvSpPr>
          <p:cNvPr id="32" name="Shape 29"/>
          <p:cNvSpPr/>
          <p:nvPr/>
        </p:nvSpPr>
        <p:spPr>
          <a:xfrm>
            <a:off x="7744968" y="3547872"/>
            <a:ext cx="310896" cy="310896"/>
          </a:xfrm>
          <a:prstGeom prst="ellipse">
            <a:avLst/>
          </a:prstGeom>
          <a:solidFill>
            <a:srgbClr val="1982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0"/>
          <p:cNvSpPr/>
          <p:nvPr/>
        </p:nvSpPr>
        <p:spPr>
          <a:xfrm>
            <a:off x="7900416" y="2331720"/>
            <a:ext cx="0" cy="1216152"/>
          </a:xfrm>
          <a:prstGeom prst="line">
            <a:avLst/>
          </a:prstGeom>
          <a:noFill/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7260336" y="31089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1850" dirty="0"/>
          </a:p>
        </p:txBody>
      </p:sp>
      <p:sp>
        <p:nvSpPr>
          <p:cNvPr id="35" name="Text 32"/>
          <p:cNvSpPr/>
          <p:nvPr/>
        </p:nvSpPr>
        <p:spPr>
          <a:xfrm>
            <a:off x="7123176" y="1600200"/>
            <a:ext cx="1554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14.457 — CIPA</a:t>
            </a:r>
            <a:endParaRPr lang="en-US" sz="1600" b="1" dirty="0"/>
          </a:p>
        </p:txBody>
      </p:sp>
      <p:sp>
        <p:nvSpPr>
          <p:cNvPr id="36" name="Shape 33"/>
          <p:cNvSpPr/>
          <p:nvPr/>
        </p:nvSpPr>
        <p:spPr>
          <a:xfrm>
            <a:off x="8924544" y="3547872"/>
            <a:ext cx="310896" cy="310896"/>
          </a:xfrm>
          <a:prstGeom prst="ellipse">
            <a:avLst/>
          </a:prstGeom>
          <a:solidFill>
            <a:srgbClr val="6FAA3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4"/>
          <p:cNvSpPr/>
          <p:nvPr/>
        </p:nvSpPr>
        <p:spPr>
          <a:xfrm>
            <a:off x="9079992" y="3858768"/>
            <a:ext cx="0" cy="1216152"/>
          </a:xfrm>
          <a:prstGeom prst="line">
            <a:avLst/>
          </a:prstGeom>
          <a:noFill/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8439912" y="39319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1850" dirty="0"/>
          </a:p>
        </p:txBody>
      </p:sp>
      <p:sp>
        <p:nvSpPr>
          <p:cNvPr id="39" name="Text 36"/>
          <p:cNvSpPr/>
          <p:nvPr/>
        </p:nvSpPr>
        <p:spPr>
          <a:xfrm>
            <a:off x="8302752" y="4343400"/>
            <a:ext cx="1554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14.540; 14.611; 14.786; 14.532</a:t>
            </a:r>
            <a:endParaRPr lang="en-US" sz="1600" b="1" dirty="0"/>
          </a:p>
        </p:txBody>
      </p:sp>
      <p:sp>
        <p:nvSpPr>
          <p:cNvPr id="40" name="Shape 37"/>
          <p:cNvSpPr/>
          <p:nvPr/>
        </p:nvSpPr>
        <p:spPr>
          <a:xfrm>
            <a:off x="10104120" y="3547872"/>
            <a:ext cx="310896" cy="310896"/>
          </a:xfrm>
          <a:prstGeom prst="ellipse">
            <a:avLst/>
          </a:prstGeom>
          <a:solidFill>
            <a:srgbClr val="1982B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8"/>
          <p:cNvSpPr/>
          <p:nvPr/>
        </p:nvSpPr>
        <p:spPr>
          <a:xfrm>
            <a:off x="10259568" y="2331720"/>
            <a:ext cx="0" cy="1216152"/>
          </a:xfrm>
          <a:prstGeom prst="line">
            <a:avLst/>
          </a:prstGeom>
          <a:noFill/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9619488" y="31089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850" dirty="0"/>
          </a:p>
        </p:txBody>
      </p:sp>
      <p:sp>
        <p:nvSpPr>
          <p:cNvPr id="43" name="Text 40"/>
          <p:cNvSpPr/>
          <p:nvPr/>
        </p:nvSpPr>
        <p:spPr>
          <a:xfrm>
            <a:off x="9482328" y="1600200"/>
            <a:ext cx="1554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Dec. 12.122 + Port. 6.719; Leis 15.069; 14.994</a:t>
            </a:r>
            <a:endParaRPr lang="en-US" sz="1600" b="1" dirty="0"/>
          </a:p>
        </p:txBody>
      </p:sp>
      <p:sp>
        <p:nvSpPr>
          <p:cNvPr id="44" name="Shape 41"/>
          <p:cNvSpPr/>
          <p:nvPr/>
        </p:nvSpPr>
        <p:spPr>
          <a:xfrm>
            <a:off x="11283696" y="3547872"/>
            <a:ext cx="310896" cy="310896"/>
          </a:xfrm>
          <a:prstGeom prst="ellipse">
            <a:avLst/>
          </a:prstGeom>
          <a:solidFill>
            <a:srgbClr val="6FAA3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2"/>
          <p:cNvSpPr/>
          <p:nvPr/>
        </p:nvSpPr>
        <p:spPr>
          <a:xfrm>
            <a:off x="11439144" y="3858768"/>
            <a:ext cx="0" cy="1216152"/>
          </a:xfrm>
          <a:prstGeom prst="line">
            <a:avLst/>
          </a:prstGeom>
          <a:noFill/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10799064" y="39319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2025-26</a:t>
            </a:r>
            <a:endParaRPr lang="en-US" sz="1850" dirty="0"/>
          </a:p>
        </p:txBody>
      </p:sp>
      <p:sp>
        <p:nvSpPr>
          <p:cNvPr id="47" name="Text 44"/>
          <p:cNvSpPr/>
          <p:nvPr/>
        </p:nvSpPr>
        <p:spPr>
          <a:xfrm>
            <a:off x="10661904" y="4343400"/>
            <a:ext cx="1554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15.142; OC-31/25; Res. 671; C190</a:t>
            </a:r>
            <a:endParaRPr lang="en-US" sz="1600" b="1" dirty="0"/>
          </a:p>
        </p:txBody>
      </p:sp>
      <p:sp>
        <p:nvSpPr>
          <p:cNvPr id="48" name="Text 45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 CNJ 671/2026: o parâmetro mais recente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Altera a Res. CNJ 351/2020 — Ato Normativo 0000462-73.2026.2.00.0000, sessão virtual extraordinária de 29/01/2026; DJe 10/02/2026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56232"/>
            <a:ext cx="502920" cy="50292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965960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Alcance ampliado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3152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Alcança todas as condutas de assédio e discriminação, por qualquer meio.</a:t>
            </a:r>
            <a:endParaRPr lang="en-US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Inclui estagiários, voluntários, terceirizados e prestadores, e as serventias extrajudiciais.</a:t>
            </a:r>
            <a:endParaRPr lang="en-US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'Notícia' (art. 2º, XIII): qualquer comunicação, formal ou informal — o dever de agir nasce da notícia.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429768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4480560" y="1856232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288" y="196596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2064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Retaliação: rol exemplificativo (art. 21)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448056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Vedada retaliação a noticiante, vítima e testemunha.</a:t>
            </a:r>
            <a:endParaRPr lang="en-US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Rol: exoneração de CC, dispensa de função ou lotação sem motivação; remoção arbitrária; PAD sem indícios; avaliação abrupta; restrição de atribuições.</a:t>
            </a:r>
            <a:endParaRPr lang="en-US" b="1" dirty="0"/>
          </a:p>
          <a:p>
            <a:pPr marL="0" indent="0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§ 4º: protege terceirizados mesmo após rescisão do contrato — as Comissões acompanham.</a:t>
            </a:r>
            <a:endParaRPr lang="en-US" b="1" dirty="0"/>
          </a:p>
        </p:txBody>
      </p:sp>
      <p:sp>
        <p:nvSpPr>
          <p:cNvPr id="17" name="Shape 12"/>
          <p:cNvSpPr/>
          <p:nvPr/>
        </p:nvSpPr>
        <p:spPr>
          <a:xfrm>
            <a:off x="8046720" y="1691640"/>
            <a:ext cx="3611880" cy="4526280"/>
          </a:xfrm>
          <a:prstGeom prst="roundRect">
            <a:avLst>
              <a:gd name="adj" fmla="val 3038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8229600" y="1856232"/>
            <a:ext cx="502920" cy="5029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328" y="1965960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869680" y="18288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e cultura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229600" y="2468880"/>
            <a:ext cx="32461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Semana de Combate em maio (18-A); Encontro Nacional das Comissões (18-B).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Anexos orientativos, adaptáveis pelos tribunais, respeitadas as diretrizes.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Para o Município: o parâmetro mais atual para o ato local — notícia, rol de retaliação, alcance a terceirizados.</a:t>
            </a:r>
            <a:endParaRPr lang="en-US" b="1" dirty="0"/>
          </a:p>
        </p:txBody>
      </p:sp>
      <p:sp>
        <p:nvSpPr>
          <p:cNvPr id="22" name="Text 16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gestor público responde?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constitucionais e cadeia de responsabilidades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F3F4F6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28800"/>
            <a:ext cx="548640" cy="54864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1956816"/>
            <a:ext cx="292608" cy="29260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17320" y="18288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Constituição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731520" y="2514600"/>
            <a:ext cx="320040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1º, III — dignidade</a:t>
            </a:r>
            <a:endParaRPr lang="en-US" sz="1500" b="1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3º, IV — promover o bem de todos</a:t>
            </a:r>
            <a:endParaRPr lang="en-US" sz="1500" b="1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5º — igualdade, honra</a:t>
            </a:r>
            <a:endParaRPr lang="en-US" sz="1500" b="1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7º, XXX c/c 39, § 3º</a:t>
            </a:r>
            <a:endParaRPr lang="en-US" sz="1500" b="1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37 — moralidade, impessoalidade</a:t>
            </a:r>
            <a:endParaRPr lang="en-US" sz="1500" b="1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37, § 6º — resp. objetiva</a:t>
            </a:r>
            <a:endParaRPr lang="en-US" sz="1500" b="1" dirty="0"/>
          </a:p>
        </p:txBody>
      </p:sp>
      <p:sp>
        <p:nvSpPr>
          <p:cNvPr id="12" name="Shape 8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4480560" y="1828800"/>
            <a:ext cx="548640" cy="54864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576" y="1956816"/>
            <a:ext cx="292608" cy="2926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66360" y="18288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Esferas de responsabilidade</a:t>
            </a:r>
            <a:endParaRPr lang="en-US" sz="2100" dirty="0"/>
          </a:p>
        </p:txBody>
      </p:sp>
      <p:sp>
        <p:nvSpPr>
          <p:cNvPr id="16" name="Text 11"/>
          <p:cNvSpPr/>
          <p:nvPr/>
        </p:nvSpPr>
        <p:spPr>
          <a:xfrm>
            <a:off x="4480560" y="2514600"/>
            <a:ext cx="320040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Administrativa — infração disciplinar (estatuto; Lei RJ 3.921/2002)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— dano moral; regresso contra o agente (art. 37, § 6º)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Penal — 216-A, 215-A, 140, 146, 147-B CP; Lei 7.716/1989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gestor omisso — art. 320 do CP; improbidade possível (art. 11, rol taxativo)</a:t>
            </a:r>
            <a:endParaRPr lang="en-US" b="1" dirty="0"/>
          </a:p>
        </p:txBody>
      </p:sp>
      <p:sp>
        <p:nvSpPr>
          <p:cNvPr id="17" name="Shape 12"/>
          <p:cNvSpPr/>
          <p:nvPr/>
        </p:nvSpPr>
        <p:spPr>
          <a:xfrm>
            <a:off x="8046720" y="169164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EEF6E6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8229600" y="1828800"/>
            <a:ext cx="548640" cy="54864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7616" y="1956816"/>
            <a:ext cx="292608" cy="29260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915400" y="18288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 externo</a:t>
            </a:r>
            <a:endParaRPr lang="en-US" sz="2100" dirty="0"/>
          </a:p>
        </p:txBody>
      </p:sp>
      <p:sp>
        <p:nvSpPr>
          <p:cNvPr id="21" name="Text 15"/>
          <p:cNvSpPr/>
          <p:nvPr/>
        </p:nvSpPr>
        <p:spPr>
          <a:xfrm>
            <a:off x="8229600" y="2514600"/>
            <a:ext cx="320040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de pessoas é objeto de auditoria (TCU e TCEs)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Passivo judicial por assédio = risco fiscal e reputacional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Programas de integridade (Lei 14.133, art. 25, § 4º) como critério</a:t>
            </a:r>
            <a:endParaRPr lang="en-US" b="1" dirty="0"/>
          </a:p>
          <a:p>
            <a:pPr marL="228600" indent="-228600" algn="just"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5, 8 e 10 — Agenda 2030 nos Tribunais de Contas</a:t>
            </a:r>
            <a:endParaRPr lang="en-US" b="1" dirty="0"/>
          </a:p>
        </p:txBody>
      </p:sp>
      <p:sp>
        <p:nvSpPr>
          <p:cNvPr id="22" name="Text 16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Interamericano: os pilares normativos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Chassi transversal — tratados vinculantes para o Brasil, com status supralegal ou constitucional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74520"/>
            <a:ext cx="502920" cy="50292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984248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28800"/>
            <a:ext cx="4480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Convenção Americana (1969)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731520" y="251460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1.1 (não discriminação), 5 (integridade), 11 (honra e dignidade), 24 (igualdade), 26 (DESCA — direitos trabalhistas: Lagos del Campo, 2017). Decreto 678/1992.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6172200" y="16916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355080" y="1874520"/>
            <a:ext cx="502920" cy="50292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808" y="1984248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95160" y="1828800"/>
            <a:ext cx="4480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Convenção de Belém do Pará (1994)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6355080" y="251460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1º: violência baseada no gênero; art. 2º, 'b': inclui a que ocorre no local de trabalho e o assédio sexual; art. 7º: devida diligência para prevenir, investigar, punir e reparar. Decreto 1.973/1996.</a:t>
            </a:r>
            <a:endParaRPr lang="en-US" b="1" dirty="0"/>
          </a:p>
        </p:txBody>
      </p:sp>
      <p:sp>
        <p:nvSpPr>
          <p:cNvPr id="17" name="Shape 12"/>
          <p:cNvSpPr/>
          <p:nvPr/>
        </p:nvSpPr>
        <p:spPr>
          <a:xfrm>
            <a:off x="548640" y="402336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731520" y="4206240"/>
            <a:ext cx="502920" cy="5029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4315968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71600" y="4160520"/>
            <a:ext cx="4480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Protocolo de San Salvador (1988)</a:t>
            </a:r>
            <a:endParaRPr lang="en-US" sz="2000" dirty="0"/>
          </a:p>
        </p:txBody>
      </p:sp>
      <p:sp>
        <p:nvSpPr>
          <p:cNvPr id="21" name="Text 15"/>
          <p:cNvSpPr/>
          <p:nvPr/>
        </p:nvSpPr>
        <p:spPr>
          <a:xfrm>
            <a:off x="731520" y="484632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6º e 7º: direito ao trabalho em condições justas, equitativas e satisfatórias; art. 3º: não discriminação. Decreto 3.321/1999.</a:t>
            </a:r>
            <a:endParaRPr lang="en-US" b="1" dirty="0"/>
          </a:p>
        </p:txBody>
      </p:sp>
      <p:sp>
        <p:nvSpPr>
          <p:cNvPr id="22" name="Shape 16"/>
          <p:cNvSpPr/>
          <p:nvPr/>
        </p:nvSpPr>
        <p:spPr>
          <a:xfrm>
            <a:off x="6172200" y="402336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Shape 17"/>
          <p:cNvSpPr/>
          <p:nvPr/>
        </p:nvSpPr>
        <p:spPr>
          <a:xfrm>
            <a:off x="6355080" y="4206240"/>
            <a:ext cx="502920" cy="502920"/>
          </a:xfrm>
          <a:prstGeom prst="ellipse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808" y="4315968"/>
            <a:ext cx="283464" cy="28346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995160" y="4160520"/>
            <a:ext cx="4480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Convenção Interamericana contra o Racismo (2013)</a:t>
            </a:r>
            <a:endParaRPr lang="en-US" sz="2000" dirty="0"/>
          </a:p>
        </p:txBody>
      </p:sp>
      <p:sp>
        <p:nvSpPr>
          <p:cNvPr id="26" name="Text 19"/>
          <p:cNvSpPr/>
          <p:nvPr/>
        </p:nvSpPr>
        <p:spPr>
          <a:xfrm>
            <a:off x="6355080" y="4846320"/>
            <a:ext cx="5074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Definições de discriminação direta, indireta, múltipla e agravada (art. 1º); dever de políticas afirmativas. Decreto 10.932/2022 — status de emenda constitucional (art. 5º, § 3º).</a:t>
            </a:r>
            <a:endParaRPr lang="en-US" b="1" dirty="0"/>
          </a:p>
        </p:txBody>
      </p:sp>
      <p:sp>
        <p:nvSpPr>
          <p:cNvPr id="27" name="Text 20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Opiniões Consultivas: OC-24/17 e OC-31/25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autêntica da Convenção — parâmetro para o controle de convencionalidade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1064240" cy="2148840"/>
          </a:xfrm>
          <a:prstGeom prst="roundRect">
            <a:avLst>
              <a:gd name="adj" fmla="val 5106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920240"/>
            <a:ext cx="1737360" cy="1691640"/>
          </a:xfrm>
          <a:prstGeom prst="roundRect">
            <a:avLst>
              <a:gd name="adj" fmla="val 5405"/>
            </a:avLst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731520" y="1920240"/>
            <a:ext cx="1737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OC-24/17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2697480" y="1828800"/>
            <a:ext cx="8778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Identidade de gênero, igualdade e não discriminação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2697480" y="224028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Orientação sexual e identidade de gênero são categorias protegidas (art. 1.1); nome social é direito; ambientes livres de discriminação.</a:t>
            </a:r>
            <a:endParaRPr lang="en-US" sz="1700" b="1" dirty="0"/>
          </a:p>
        </p:txBody>
      </p:sp>
      <p:sp>
        <p:nvSpPr>
          <p:cNvPr id="12" name="Text 9"/>
          <p:cNvSpPr/>
          <p:nvPr/>
        </p:nvSpPr>
        <p:spPr>
          <a:xfrm>
            <a:off x="2697480" y="306324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Na prática: nome social nos sistemas; tolerância zero à 'piada' e à recusa de atendimento.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4023360"/>
            <a:ext cx="11064240" cy="2148840"/>
          </a:xfrm>
          <a:prstGeom prst="roundRect">
            <a:avLst>
              <a:gd name="adj" fmla="val 5106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731520" y="4251960"/>
            <a:ext cx="1737360" cy="1691640"/>
          </a:xfrm>
          <a:prstGeom prst="roundRect">
            <a:avLst>
              <a:gd name="adj" fmla="val 5405"/>
            </a:avLst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731520" y="4251960"/>
            <a:ext cx="1737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OC-31/25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2697480" y="4160520"/>
            <a:ext cx="8778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Direito ao cuidado (notificada em 07/08/2025)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2697480" y="45720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é direito humano autônomo (cuidar, ser cuidado, autocuidado); os Estados devem adequar as condições de trabalho.</a:t>
            </a:r>
            <a:endParaRPr lang="en-US" sz="1700" b="1" dirty="0"/>
          </a:p>
        </p:txBody>
      </p:sp>
      <p:sp>
        <p:nvSpPr>
          <p:cNvPr id="18" name="Text 15"/>
          <p:cNvSpPr/>
          <p:nvPr/>
        </p:nvSpPr>
        <p:spPr>
          <a:xfrm>
            <a:off x="2697480" y="53949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Escalas, plantões e promoções que ignoram o cuidado podem ser discriminação indireta contra mulheres.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Calibri"/>
              </a:rPr>
              <a:t>Corte IDH: as medidas de reparação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97280"/>
            <a:ext cx="10607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50" b="0" i="1">
                <a:solidFill>
                  <a:srgbClr val="C9D6E8"/>
                </a:solidFill>
                <a:latin typeface="Calibri"/>
              </a:rPr>
              <a:t>Art. 63.1 da Convenção Americana — e as garantias de não repetição ordenadas em dois casos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9AA3AF"/>
                </a:solidFill>
                <a:latin typeface="Calibri"/>
              </a:rPr>
              <a:t>ECG/TCE-RJ  •  Nova Friburgo/RJ,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0" i="0">
                <a:solidFill>
                  <a:srgbClr val="9AA3AF"/>
                </a:solidFill>
                <a:latin typeface="Calibri"/>
              </a:rPr>
              <a:t>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A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1691640"/>
            <a:ext cx="3566160" cy="777240"/>
          </a:xfrm>
          <a:prstGeom prst="rect">
            <a:avLst/>
          </a:prstGeom>
          <a:solidFill>
            <a:srgbClr val="111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As cinco medidas (art. 63.1)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06040"/>
            <a:ext cx="3291840" cy="3566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Restituição (status quo ante), compensação, reabilitação, satisfação e garantias de não repetição.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A quinta é dirigida ao futuro e à coletividade: ordena mudanças na instituição.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Consolidadas desde Velásquez Rodríguez (1988); em Campo Algodonero, a reparação ganhou vocação transformadora (§ 450).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EEF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97680" y="1691640"/>
            <a:ext cx="3566160" cy="777240"/>
          </a:xfrm>
          <a:prstGeom prst="rect">
            <a:avLst/>
          </a:prstGeom>
          <a:solidFill>
            <a:srgbClr val="6FA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0740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Campo Algodonero (2009)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2606040"/>
            <a:ext cx="3291840" cy="3566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Protocolos de investigação com perspectiva de gênero, conforme padrões internacionais.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Capacitação permanente de policiais, promotores e juízes em gênero e direitos humanos.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Busca imediata de mulheres desaparecidas (Protocolo Alba) e banco nacional de dados.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691640"/>
            <a:ext cx="3566160" cy="4526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1691640"/>
            <a:ext cx="3566160" cy="77724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56448" y="1691640"/>
            <a:ext cx="3346704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Fábrica de Fogos vs. Brasil (2020)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2606040"/>
            <a:ext cx="3291840" cy="3566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Política sistemática de inspeção e fiscalização das condições de trabalho.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Programa de desenvolvimento socioeconômico local, com alternativas de trabalho digno.</a:t>
            </a:r>
          </a:p>
          <a:p>
            <a:pPr>
              <a:spcAft>
                <a:spcPts val="700"/>
              </a:spcAft>
            </a:pPr>
            <a:r>
              <a:rPr sz="1800" b="1">
                <a:solidFill>
                  <a:srgbClr val="0B1220"/>
                </a:solidFill>
                <a:latin typeface="Calibri"/>
              </a:rPr>
              <a:t>• O Brasil respondeu pela omissão fiscalizatória diante de empregador privado — a diligência devida alcança todo ente.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isso significa para quem gere pessoas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Devida diligência (Belém do Pará, art. 7º) traduzida em deveres do gestor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2103120" cy="310896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1234440" y="2011680"/>
            <a:ext cx="731520" cy="731520"/>
          </a:xfrm>
          <a:prstGeom prst="ellipse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320" y="219456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0080" y="28803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Prevenir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85800" y="338328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 escrita, capacitação periódica, ambiente físico e digital seguro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2633472" y="3246120"/>
            <a:ext cx="182880" cy="274320"/>
          </a:xfrm>
          <a:prstGeom prst="rightArrow">
            <a:avLst/>
          </a:prstGeom>
          <a:solidFill>
            <a:srgbClr val="9AA3AF"/>
          </a:solidFill>
          <a:ln w="12700">
            <a:solidFill>
              <a:srgbClr val="9AA3A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2788920" y="1828800"/>
            <a:ext cx="2103120" cy="3108960"/>
          </a:xfrm>
          <a:prstGeom prst="roundRect">
            <a:avLst>
              <a:gd name="adj" fmla="val 5217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3474720" y="2011680"/>
            <a:ext cx="731520" cy="73152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219456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880360" y="28803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Acolher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2926080" y="338328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Escuta qualificada, sigilo, medidas protetivas provisórias, sem revitimização</a:t>
            </a:r>
            <a:endParaRPr lang="en-US" b="1" dirty="0"/>
          </a:p>
        </p:txBody>
      </p:sp>
      <p:sp>
        <p:nvSpPr>
          <p:cNvPr id="18" name="Shape 13"/>
          <p:cNvSpPr/>
          <p:nvPr/>
        </p:nvSpPr>
        <p:spPr>
          <a:xfrm>
            <a:off x="4873752" y="3246120"/>
            <a:ext cx="182880" cy="274320"/>
          </a:xfrm>
          <a:prstGeom prst="rightArrow">
            <a:avLst/>
          </a:prstGeom>
          <a:solidFill>
            <a:srgbClr val="9AA3AF"/>
          </a:solidFill>
          <a:ln w="12700">
            <a:solidFill>
              <a:srgbClr val="9AA3A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4"/>
          <p:cNvSpPr/>
          <p:nvPr/>
        </p:nvSpPr>
        <p:spPr>
          <a:xfrm>
            <a:off x="5029200" y="1828800"/>
            <a:ext cx="2103120" cy="310896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5715000" y="2011680"/>
            <a:ext cx="731520" cy="7315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880" y="219456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120640" y="28803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Investigar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5166360" y="338328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Apuração célere, imparcial, com perspectiva de gênero e proteção de testemunhas</a:t>
            </a:r>
            <a:endParaRPr lang="en-US" b="1" dirty="0"/>
          </a:p>
        </p:txBody>
      </p:sp>
      <p:sp>
        <p:nvSpPr>
          <p:cNvPr id="24" name="Shape 18"/>
          <p:cNvSpPr/>
          <p:nvPr/>
        </p:nvSpPr>
        <p:spPr>
          <a:xfrm>
            <a:off x="7114032" y="3246120"/>
            <a:ext cx="182880" cy="274320"/>
          </a:xfrm>
          <a:prstGeom prst="rightArrow">
            <a:avLst/>
          </a:prstGeom>
          <a:solidFill>
            <a:srgbClr val="9AA3AF"/>
          </a:solidFill>
          <a:ln w="12700">
            <a:solidFill>
              <a:srgbClr val="9AA3A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7269480" y="1828800"/>
            <a:ext cx="2103120" cy="3108960"/>
          </a:xfrm>
          <a:prstGeom prst="roundRect">
            <a:avLst>
              <a:gd name="adj" fmla="val 5217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7955280" y="2011680"/>
            <a:ext cx="731520" cy="731520"/>
          </a:xfrm>
          <a:prstGeom prst="ellipse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160" y="2194560"/>
            <a:ext cx="365760" cy="3657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60920" y="28803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Punir</a:t>
            </a:r>
            <a:endParaRPr lang="en-US" sz="2200" dirty="0"/>
          </a:p>
        </p:txBody>
      </p:sp>
      <p:sp>
        <p:nvSpPr>
          <p:cNvPr id="29" name="Text 22"/>
          <p:cNvSpPr/>
          <p:nvPr/>
        </p:nvSpPr>
        <p:spPr>
          <a:xfrm>
            <a:off x="7406640" y="338328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Responsabilização proporcional; vedação de acordos que silenciem</a:t>
            </a:r>
            <a:endParaRPr lang="en-US" b="1" dirty="0"/>
          </a:p>
        </p:txBody>
      </p:sp>
      <p:sp>
        <p:nvSpPr>
          <p:cNvPr id="30" name="Shape 23"/>
          <p:cNvSpPr/>
          <p:nvPr/>
        </p:nvSpPr>
        <p:spPr>
          <a:xfrm>
            <a:off x="9354312" y="3246120"/>
            <a:ext cx="182880" cy="274320"/>
          </a:xfrm>
          <a:prstGeom prst="rightArrow">
            <a:avLst/>
          </a:prstGeom>
          <a:solidFill>
            <a:srgbClr val="9AA3AF"/>
          </a:solidFill>
          <a:ln w="12700">
            <a:solidFill>
              <a:srgbClr val="9AA3A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9509760" y="1828800"/>
            <a:ext cx="2103120" cy="310896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5"/>
          <p:cNvSpPr/>
          <p:nvPr/>
        </p:nvSpPr>
        <p:spPr>
          <a:xfrm>
            <a:off x="10195560" y="2011680"/>
            <a:ext cx="731520" cy="731520"/>
          </a:xfrm>
          <a:prstGeom prst="ellipse">
            <a:avLst/>
          </a:prstGeom>
          <a:solidFill>
            <a:srgbClr val="3E7A1F"/>
          </a:solidFill>
          <a:ln w="12700">
            <a:solidFill>
              <a:srgbClr val="3E7A1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8440" y="2194560"/>
            <a:ext cx="365760" cy="36576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601200" y="28803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Reparar</a:t>
            </a:r>
            <a:endParaRPr lang="en-US" sz="2200" dirty="0"/>
          </a:p>
        </p:txBody>
      </p:sp>
      <p:sp>
        <p:nvSpPr>
          <p:cNvPr id="35" name="Text 27"/>
          <p:cNvSpPr/>
          <p:nvPr/>
        </p:nvSpPr>
        <p:spPr>
          <a:xfrm>
            <a:off x="9646920" y="338328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Recomposição funcional, apoio psicossocial, garantias de não repetição</a:t>
            </a:r>
            <a:endParaRPr lang="en-US" b="1" dirty="0"/>
          </a:p>
        </p:txBody>
      </p:sp>
      <p:sp>
        <p:nvSpPr>
          <p:cNvPr id="36" name="Shape 28"/>
          <p:cNvSpPr/>
          <p:nvPr/>
        </p:nvSpPr>
        <p:spPr>
          <a:xfrm>
            <a:off x="548640" y="5212080"/>
            <a:ext cx="11064240" cy="1005840"/>
          </a:xfrm>
          <a:prstGeom prst="roundRect">
            <a:avLst>
              <a:gd name="adj" fmla="val 9091"/>
            </a:avLst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29"/>
          <p:cNvSpPr/>
          <p:nvPr/>
        </p:nvSpPr>
        <p:spPr>
          <a:xfrm>
            <a:off x="777240" y="521208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 de convencionalidade: toda autoridade pública aplica o direito interno à luz da Convenção e da Corte IDH (Almonacid, 2006; Gelman, 2011).</a:t>
            </a:r>
            <a:endParaRPr lang="en-US" sz="1750" dirty="0"/>
          </a:p>
        </p:txBody>
      </p:sp>
      <p:sp>
        <p:nvSpPr>
          <p:cNvPr id="38" name="Text 30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4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Convenção 190 da OIT (2019): o novo padrão global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Adotada em 2019; vigente desde 2021; Brasil: MSC 86/2023 — urgência aprovada na Câmara em 09/06/2026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56232"/>
            <a:ext cx="502920" cy="50292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1965960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18288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ela muda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731520" y="2468880"/>
            <a:ext cx="50749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'Violência e assédio': ato ÚNICO ou repetido, com dano físico, psíquico, sexual ou econômico.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Inclui expressamente a violência e o assédio com base no gênero.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Alcança servidores públicos, estagiários, terceirizados e candidatos.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'Mundo do trabalho': deslocamentos, eventos, meios digitais.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Abordagem integrada: prevenção, canais, sanções, reparação, capacitação.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6217920" y="169164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  <a:effectLst>
            <a:outerShdw blurRad="50800" dist="12700" dir="5400000" algn="bl" rotWithShape="0">
              <a:srgbClr val="9AA3AF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400800" y="1856232"/>
            <a:ext cx="502920" cy="50292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528" y="196596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040880" y="18288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importa mesmo antes da ratificação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6400800" y="2468880"/>
            <a:ext cx="50749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Já é citada pela Justiça do Trabalho como parâmetro interpretativo.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Convenções da OIT ratificadas têm status supralegal; a C190 e a C156 (responsabilidades familiares, MSC 85/2026) tramitam juntas.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Convenções 111 (1958) e 100 (1951), já ratificadas, vedam discriminação no emprego e desigualdade salarial.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Recomendação 206: riscos psicossociais, formação, proteção a denunciantes.</a:t>
            </a:r>
            <a:endParaRPr lang="en-US" b="1" dirty="0"/>
          </a:p>
          <a:p>
            <a:pPr marL="0" indent="0" algn="just">
              <a:spcAft>
                <a:spcPts val="400"/>
              </a:spcAft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Um município pode incorporar o padrão C190 em ato próprio hoje.</a:t>
            </a:r>
            <a:endParaRPr lang="en-US" b="1" dirty="0"/>
          </a:p>
        </p:txBody>
      </p:sp>
      <p:sp>
        <p:nvSpPr>
          <p:cNvPr id="17" name="Text 12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4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Arquitetura institucional: quem faz o quê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uma política exige — modelo do Guia Lilás (CGU/MGI, 2023), da Portaria MGI 6.719/2024 e da Res. CNJ 351/2020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794760" y="1645920"/>
            <a:ext cx="4572000" cy="868680"/>
          </a:xfrm>
          <a:prstGeom prst="roundRect">
            <a:avLst>
              <a:gd name="adj" fmla="val 10526"/>
            </a:avLst>
          </a:prstGeom>
          <a:solidFill>
            <a:srgbClr val="EAF3F9"/>
          </a:solidFill>
          <a:ln w="1905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3886200" y="16916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Autoridade máxima (Prefeito/a)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886200" y="202996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Institui e patrocina a política</a:t>
            </a:r>
            <a:endParaRPr lang="en-US" sz="1250" b="1" dirty="0"/>
          </a:p>
        </p:txBody>
      </p:sp>
      <p:sp>
        <p:nvSpPr>
          <p:cNvPr id="10" name="Shape 7"/>
          <p:cNvSpPr/>
          <p:nvPr/>
        </p:nvSpPr>
        <p:spPr>
          <a:xfrm>
            <a:off x="6080760" y="2514600"/>
            <a:ext cx="0" cy="36576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2880360" y="2880360"/>
            <a:ext cx="6400800" cy="868680"/>
          </a:xfrm>
          <a:prstGeom prst="roundRect">
            <a:avLst>
              <a:gd name="adj" fmla="val 10526"/>
            </a:avLst>
          </a:prstGeom>
          <a:solidFill>
            <a:srgbClr val="F3F4F6"/>
          </a:solidFill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2971800" y="29260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Comitê de Prevenção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2971800" y="3264408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Paritário: plano, campanhas e indicadores; a apuração cabe à Corregedoria</a:t>
            </a:r>
            <a:endParaRPr lang="en-US" sz="1250" b="1" dirty="0"/>
          </a:p>
        </p:txBody>
      </p:sp>
      <p:sp>
        <p:nvSpPr>
          <p:cNvPr id="14" name="Shape 11"/>
          <p:cNvSpPr/>
          <p:nvPr/>
        </p:nvSpPr>
        <p:spPr>
          <a:xfrm>
            <a:off x="6080760" y="3749040"/>
            <a:ext cx="0" cy="32004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1417320" y="4069080"/>
            <a:ext cx="9326880" cy="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1600200" y="4069080"/>
            <a:ext cx="0" cy="27432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548640" y="4343400"/>
            <a:ext cx="210312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548640" y="4343400"/>
            <a:ext cx="2103120" cy="457200"/>
          </a:xfrm>
          <a:prstGeom prst="rect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594360" y="43434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Ouvidoria / canal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40080" y="484632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Recebe, protege o sigilo, registra, encaminha (Lei 13.460/2017; LGPD)</a:t>
            </a:r>
            <a:endParaRPr lang="en-US" b="1" dirty="0"/>
          </a:p>
        </p:txBody>
      </p:sp>
      <p:sp>
        <p:nvSpPr>
          <p:cNvPr id="21" name="Shape 18"/>
          <p:cNvSpPr/>
          <p:nvPr/>
        </p:nvSpPr>
        <p:spPr>
          <a:xfrm>
            <a:off x="3840480" y="4069080"/>
            <a:ext cx="0" cy="27432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2788920" y="4343400"/>
            <a:ext cx="210312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2788920" y="4343400"/>
            <a:ext cx="2103120" cy="457200"/>
          </a:xfrm>
          <a:prstGeom prst="rect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2834640" y="43434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de acolhimento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2880360" y="484632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Escuta qualificada, apoio psicossocial, medidas protetivas</a:t>
            </a:r>
            <a:endParaRPr lang="en-US" b="1" dirty="0"/>
          </a:p>
        </p:txBody>
      </p:sp>
      <p:sp>
        <p:nvSpPr>
          <p:cNvPr id="26" name="Shape 23"/>
          <p:cNvSpPr/>
          <p:nvPr/>
        </p:nvSpPr>
        <p:spPr>
          <a:xfrm>
            <a:off x="6080760" y="4069080"/>
            <a:ext cx="0" cy="27432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4"/>
          <p:cNvSpPr/>
          <p:nvPr/>
        </p:nvSpPr>
        <p:spPr>
          <a:xfrm>
            <a:off x="5029200" y="4343400"/>
            <a:ext cx="210312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3E5F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5"/>
          <p:cNvSpPr/>
          <p:nvPr/>
        </p:nvSpPr>
        <p:spPr>
          <a:xfrm>
            <a:off x="5029200" y="4343400"/>
            <a:ext cx="2103120" cy="457200"/>
          </a:xfrm>
          <a:prstGeom prst="rect">
            <a:avLst/>
          </a:prstGeom>
          <a:solidFill>
            <a:srgbClr val="3E5F9E"/>
          </a:solidFill>
          <a:ln w="12700">
            <a:solidFill>
              <a:srgbClr val="3E5F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5074920" y="43434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Corregedoria / PAD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5120640" y="484632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 com imparcialidade, perspectiva de gênero e prazo</a:t>
            </a:r>
            <a:endParaRPr lang="en-US" b="1" dirty="0"/>
          </a:p>
        </p:txBody>
      </p:sp>
      <p:sp>
        <p:nvSpPr>
          <p:cNvPr id="31" name="Shape 28"/>
          <p:cNvSpPr/>
          <p:nvPr/>
        </p:nvSpPr>
        <p:spPr>
          <a:xfrm>
            <a:off x="8321040" y="4069080"/>
            <a:ext cx="0" cy="27432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9"/>
          <p:cNvSpPr/>
          <p:nvPr/>
        </p:nvSpPr>
        <p:spPr>
          <a:xfrm>
            <a:off x="7269480" y="4343400"/>
            <a:ext cx="210312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0"/>
          <p:cNvSpPr/>
          <p:nvPr/>
        </p:nvSpPr>
        <p:spPr>
          <a:xfrm>
            <a:off x="7269480" y="4343400"/>
            <a:ext cx="2103120" cy="457200"/>
          </a:xfrm>
          <a:prstGeom prst="rect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7315200" y="43434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Gestão de pessoas / saúde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7360920" y="484632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Afastamentos, readaptação, capacitação, clima</a:t>
            </a:r>
            <a:endParaRPr lang="en-US" b="1" dirty="0"/>
          </a:p>
        </p:txBody>
      </p:sp>
      <p:sp>
        <p:nvSpPr>
          <p:cNvPr id="36" name="Shape 33"/>
          <p:cNvSpPr/>
          <p:nvPr/>
        </p:nvSpPr>
        <p:spPr>
          <a:xfrm>
            <a:off x="10561320" y="4069080"/>
            <a:ext cx="0" cy="274320"/>
          </a:xfrm>
          <a:prstGeom prst="line">
            <a:avLst/>
          </a:prstGeom>
          <a:noFill/>
          <a:ln w="25400">
            <a:solidFill>
              <a:srgbClr val="C7D3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4"/>
          <p:cNvSpPr/>
          <p:nvPr/>
        </p:nvSpPr>
        <p:spPr>
          <a:xfrm>
            <a:off x="9509760" y="4343400"/>
            <a:ext cx="210312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9050">
            <a:solidFill>
              <a:srgbClr val="3E7A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5"/>
          <p:cNvSpPr/>
          <p:nvPr/>
        </p:nvSpPr>
        <p:spPr>
          <a:xfrm>
            <a:off x="9509760" y="4343400"/>
            <a:ext cx="2103120" cy="457200"/>
          </a:xfrm>
          <a:prstGeom prst="rect">
            <a:avLst/>
          </a:prstGeom>
          <a:solidFill>
            <a:srgbClr val="3E7A1F"/>
          </a:solidFill>
          <a:ln w="12700">
            <a:solidFill>
              <a:srgbClr val="3E7A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6"/>
          <p:cNvSpPr/>
          <p:nvPr/>
        </p:nvSpPr>
        <p:spPr>
          <a:xfrm>
            <a:off x="9555480" y="43434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 interno</a:t>
            </a:r>
            <a:endParaRPr lang="en-US" sz="1350" dirty="0"/>
          </a:p>
        </p:txBody>
      </p:sp>
      <p:sp>
        <p:nvSpPr>
          <p:cNvPr id="40" name="Text 37"/>
          <p:cNvSpPr/>
          <p:nvPr/>
        </p:nvSpPr>
        <p:spPr>
          <a:xfrm>
            <a:off x="9601200" y="4846320"/>
            <a:ext cx="1920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 a política, </a:t>
            </a:r>
            <a:r>
              <a:rPr lang="en-US" b="1" dirty="0" err="1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</a:t>
            </a: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 err="1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riscos</a:t>
            </a:r>
            <a:endParaRPr lang="en-US" b="1" dirty="0"/>
          </a:p>
        </p:txBody>
      </p:sp>
      <p:sp>
        <p:nvSpPr>
          <p:cNvPr id="41" name="Text 38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4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Boas práticas: um checklist para o Município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Doze medidas com base em Guia Lilás (2023), Portaria MGI 6.719/2024, Res. CNJ 351/2020, C190/R206 OIT e ISO 30415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685800" y="1847088"/>
            <a:ext cx="365760" cy="3657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685800" y="18470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88720" y="1719072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 normativo próprio: definições, procedimentos, vedação de retaliação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48640" y="2450592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85800" y="2606040"/>
            <a:ext cx="365760" cy="3657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68580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188720" y="2478024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Comitê permanente, paritário e diverso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548640" y="3209544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685800" y="3364992"/>
            <a:ext cx="365760" cy="3657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685800" y="3364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188720" y="3236976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 de denúncia sigiloso, com opção anônima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548640" y="3968496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685800" y="4123944"/>
            <a:ext cx="365760" cy="3657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85800" y="4123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188720" y="3995928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Acolhimento com escuta qualificada</a:t>
            </a:r>
            <a:endParaRPr lang="en-US" sz="1450" dirty="0"/>
          </a:p>
        </p:txBody>
      </p:sp>
      <p:sp>
        <p:nvSpPr>
          <p:cNvPr id="23" name="Shape 20"/>
          <p:cNvSpPr/>
          <p:nvPr/>
        </p:nvSpPr>
        <p:spPr>
          <a:xfrm>
            <a:off x="548640" y="4727448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1"/>
          <p:cNvSpPr/>
          <p:nvPr/>
        </p:nvSpPr>
        <p:spPr>
          <a:xfrm>
            <a:off x="685800" y="4882896"/>
            <a:ext cx="365760" cy="3657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685800" y="4882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188720" y="4754880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Capacitação de chefias, na posse e periódica</a:t>
            </a:r>
            <a:endParaRPr lang="en-US" sz="1450" dirty="0"/>
          </a:p>
        </p:txBody>
      </p:sp>
      <p:sp>
        <p:nvSpPr>
          <p:cNvPr id="27" name="Shape 24"/>
          <p:cNvSpPr/>
          <p:nvPr/>
        </p:nvSpPr>
        <p:spPr>
          <a:xfrm>
            <a:off x="548640" y="5486400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5"/>
          <p:cNvSpPr/>
          <p:nvPr/>
        </p:nvSpPr>
        <p:spPr>
          <a:xfrm>
            <a:off x="685800" y="5641848"/>
            <a:ext cx="365760" cy="3657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685800" y="56418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1188720" y="5513832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Apuração com perspectiva de gênero e prazos</a:t>
            </a:r>
            <a:endParaRPr lang="en-US" sz="1450" dirty="0"/>
          </a:p>
        </p:txBody>
      </p:sp>
      <p:sp>
        <p:nvSpPr>
          <p:cNvPr id="31" name="Shape 28"/>
          <p:cNvSpPr/>
          <p:nvPr/>
        </p:nvSpPr>
        <p:spPr>
          <a:xfrm>
            <a:off x="6172200" y="1691640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9"/>
          <p:cNvSpPr/>
          <p:nvPr/>
        </p:nvSpPr>
        <p:spPr>
          <a:xfrm>
            <a:off x="6309360" y="1847088"/>
            <a:ext cx="365760" cy="3657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6309360" y="18470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6812280" y="1719072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protetivas provisórias</a:t>
            </a:r>
            <a:endParaRPr lang="en-US" sz="1450" dirty="0"/>
          </a:p>
        </p:txBody>
      </p:sp>
      <p:sp>
        <p:nvSpPr>
          <p:cNvPr id="35" name="Shape 32"/>
          <p:cNvSpPr/>
          <p:nvPr/>
        </p:nvSpPr>
        <p:spPr>
          <a:xfrm>
            <a:off x="6172200" y="2450592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3"/>
          <p:cNvSpPr/>
          <p:nvPr/>
        </p:nvSpPr>
        <p:spPr>
          <a:xfrm>
            <a:off x="6309360" y="2606040"/>
            <a:ext cx="365760" cy="3657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630936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6812280" y="2478024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 e riscos psicossociais mapeados (NR-1)</a:t>
            </a:r>
            <a:endParaRPr lang="en-US" sz="1450" dirty="0"/>
          </a:p>
        </p:txBody>
      </p:sp>
      <p:sp>
        <p:nvSpPr>
          <p:cNvPr id="39" name="Shape 36"/>
          <p:cNvSpPr/>
          <p:nvPr/>
        </p:nvSpPr>
        <p:spPr>
          <a:xfrm>
            <a:off x="6172200" y="3209544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7"/>
          <p:cNvSpPr/>
          <p:nvPr/>
        </p:nvSpPr>
        <p:spPr>
          <a:xfrm>
            <a:off x="6309360" y="3364992"/>
            <a:ext cx="365760" cy="3657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8"/>
          <p:cNvSpPr/>
          <p:nvPr/>
        </p:nvSpPr>
        <p:spPr>
          <a:xfrm>
            <a:off x="6309360" y="3364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6812280" y="3236976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desagregados, com transparência</a:t>
            </a:r>
            <a:endParaRPr lang="en-US" sz="1450" dirty="0"/>
          </a:p>
        </p:txBody>
      </p:sp>
      <p:sp>
        <p:nvSpPr>
          <p:cNvPr id="43" name="Shape 40"/>
          <p:cNvSpPr/>
          <p:nvPr/>
        </p:nvSpPr>
        <p:spPr>
          <a:xfrm>
            <a:off x="6172200" y="3968496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1"/>
          <p:cNvSpPr/>
          <p:nvPr/>
        </p:nvSpPr>
        <p:spPr>
          <a:xfrm>
            <a:off x="6309360" y="4123944"/>
            <a:ext cx="365760" cy="3657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2"/>
          <p:cNvSpPr/>
          <p:nvPr/>
        </p:nvSpPr>
        <p:spPr>
          <a:xfrm>
            <a:off x="6309360" y="4123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00" dirty="0"/>
          </a:p>
        </p:txBody>
      </p:sp>
      <p:sp>
        <p:nvSpPr>
          <p:cNvPr id="46" name="Text 43"/>
          <p:cNvSpPr/>
          <p:nvPr/>
        </p:nvSpPr>
        <p:spPr>
          <a:xfrm>
            <a:off x="6812280" y="3995928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inclusiva; campanhas</a:t>
            </a:r>
            <a:endParaRPr lang="en-US" sz="1450" dirty="0"/>
          </a:p>
        </p:txBody>
      </p:sp>
      <p:sp>
        <p:nvSpPr>
          <p:cNvPr id="47" name="Shape 44"/>
          <p:cNvSpPr/>
          <p:nvPr/>
        </p:nvSpPr>
        <p:spPr>
          <a:xfrm>
            <a:off x="6172200" y="4727448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5"/>
          <p:cNvSpPr/>
          <p:nvPr/>
        </p:nvSpPr>
        <p:spPr>
          <a:xfrm>
            <a:off x="6309360" y="4882896"/>
            <a:ext cx="365760" cy="3657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Text 46"/>
          <p:cNvSpPr/>
          <p:nvPr/>
        </p:nvSpPr>
        <p:spPr>
          <a:xfrm>
            <a:off x="6309360" y="4882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6812280" y="4754880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Avaliação de gestores inclui o ambiente</a:t>
            </a:r>
            <a:endParaRPr lang="en-US" sz="1450" dirty="0"/>
          </a:p>
        </p:txBody>
      </p:sp>
      <p:sp>
        <p:nvSpPr>
          <p:cNvPr id="51" name="Shape 48"/>
          <p:cNvSpPr/>
          <p:nvPr/>
        </p:nvSpPr>
        <p:spPr>
          <a:xfrm>
            <a:off x="6172200" y="5486400"/>
            <a:ext cx="5440680" cy="667512"/>
          </a:xfrm>
          <a:prstGeom prst="roundRect">
            <a:avLst>
              <a:gd name="adj" fmla="val 10959"/>
            </a:avLst>
          </a:prstGeom>
          <a:solidFill>
            <a:srgbClr val="EAF3F9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49"/>
          <p:cNvSpPr/>
          <p:nvPr/>
        </p:nvSpPr>
        <p:spPr>
          <a:xfrm>
            <a:off x="6309360" y="5641848"/>
            <a:ext cx="365760" cy="3657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Text 50"/>
          <p:cNvSpPr/>
          <p:nvPr/>
        </p:nvSpPr>
        <p:spPr>
          <a:xfrm>
            <a:off x="6309360" y="56418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00" dirty="0"/>
          </a:p>
        </p:txBody>
      </p:sp>
      <p:sp>
        <p:nvSpPr>
          <p:cNvPr id="54" name="Text 51"/>
          <p:cNvSpPr/>
          <p:nvPr/>
        </p:nvSpPr>
        <p:spPr>
          <a:xfrm>
            <a:off x="6812280" y="5513832"/>
            <a:ext cx="47091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Cláusulas de prevenção nos terceirizados</a:t>
            </a:r>
            <a:endParaRPr lang="en-US" sz="1450" dirty="0"/>
          </a:p>
        </p:txBody>
      </p:sp>
      <p:sp>
        <p:nvSpPr>
          <p:cNvPr id="55" name="Text 52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4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Primeira resposta da chefia: oito deveres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Protocolo de acolhimento sem revitimização: oito deveres da chefia diante do relato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1874520"/>
            <a:ext cx="594360" cy="5943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2020824"/>
            <a:ext cx="301752" cy="30175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63040" y="1874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000" dirty="0"/>
          </a:p>
        </p:txBody>
      </p:sp>
      <p:sp>
        <p:nvSpPr>
          <p:cNvPr id="11" name="Text 7"/>
          <p:cNvSpPr/>
          <p:nvPr/>
        </p:nvSpPr>
        <p:spPr>
          <a:xfrm>
            <a:off x="731520" y="2560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Escute sem interromper, sem julgar, sem minimizar</a:t>
            </a:r>
            <a:endParaRPr lang="en-US" b="1" dirty="0"/>
          </a:p>
        </p:txBody>
      </p:sp>
      <p:sp>
        <p:nvSpPr>
          <p:cNvPr id="12" name="Shape 8"/>
          <p:cNvSpPr/>
          <p:nvPr/>
        </p:nvSpPr>
        <p:spPr>
          <a:xfrm>
            <a:off x="3337560" y="1691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3520440" y="1874520"/>
            <a:ext cx="594360" cy="5943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020824"/>
            <a:ext cx="301752" cy="30175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251960" y="1874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</p:txBody>
      </p:sp>
      <p:sp>
        <p:nvSpPr>
          <p:cNvPr id="16" name="Text 11"/>
          <p:cNvSpPr/>
          <p:nvPr/>
        </p:nvSpPr>
        <p:spPr>
          <a:xfrm>
            <a:off x="3520440" y="2560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Assegure sigilo (sem prometer anonimato absoluto)</a:t>
            </a:r>
            <a:endParaRPr lang="en-US" sz="1700" b="1" dirty="0"/>
          </a:p>
        </p:txBody>
      </p:sp>
      <p:sp>
        <p:nvSpPr>
          <p:cNvPr id="17" name="Shape 12"/>
          <p:cNvSpPr/>
          <p:nvPr/>
        </p:nvSpPr>
        <p:spPr>
          <a:xfrm>
            <a:off x="6126480" y="1691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6309360" y="1874520"/>
            <a:ext cx="594360" cy="5943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664" y="2020824"/>
            <a:ext cx="301752" cy="30175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40880" y="1874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21" name="Text 15"/>
          <p:cNvSpPr/>
          <p:nvPr/>
        </p:nvSpPr>
        <p:spPr>
          <a:xfrm>
            <a:off x="6309360" y="2560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confronte o acusado nem 'acareie'</a:t>
            </a:r>
            <a:endParaRPr lang="en-US" sz="1700" b="1" dirty="0"/>
          </a:p>
        </p:txBody>
      </p:sp>
      <p:sp>
        <p:nvSpPr>
          <p:cNvPr id="22" name="Shape 16"/>
          <p:cNvSpPr/>
          <p:nvPr/>
        </p:nvSpPr>
        <p:spPr>
          <a:xfrm>
            <a:off x="8915400" y="1691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7"/>
          <p:cNvSpPr/>
          <p:nvPr/>
        </p:nvSpPr>
        <p:spPr>
          <a:xfrm>
            <a:off x="9098280" y="1874520"/>
            <a:ext cx="594360" cy="5943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4584" y="2020824"/>
            <a:ext cx="301752" cy="30175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829800" y="1874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</p:txBody>
      </p:sp>
      <p:sp>
        <p:nvSpPr>
          <p:cNvPr id="26" name="Text 19"/>
          <p:cNvSpPr/>
          <p:nvPr/>
        </p:nvSpPr>
        <p:spPr>
          <a:xfrm>
            <a:off x="9098280" y="2560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por escrito; oriente ao canal formal</a:t>
            </a:r>
            <a:endParaRPr lang="en-US" sz="1700" dirty="0"/>
          </a:p>
        </p:txBody>
      </p:sp>
      <p:sp>
        <p:nvSpPr>
          <p:cNvPr id="27" name="Shape 20"/>
          <p:cNvSpPr/>
          <p:nvPr/>
        </p:nvSpPr>
        <p:spPr>
          <a:xfrm>
            <a:off x="548640" y="3977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1"/>
          <p:cNvSpPr/>
          <p:nvPr/>
        </p:nvSpPr>
        <p:spPr>
          <a:xfrm>
            <a:off x="731520" y="4160520"/>
            <a:ext cx="594360" cy="5943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824" y="4306824"/>
            <a:ext cx="301752" cy="30175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463040" y="4160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31" name="Text 23"/>
          <p:cNvSpPr/>
          <p:nvPr/>
        </p:nvSpPr>
        <p:spPr>
          <a:xfrm>
            <a:off x="731520" y="4846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 protetiva se houver risco</a:t>
            </a:r>
            <a:endParaRPr lang="en-US" sz="1700" b="1" dirty="0"/>
          </a:p>
        </p:txBody>
      </p:sp>
      <p:sp>
        <p:nvSpPr>
          <p:cNvPr id="32" name="Shape 24"/>
          <p:cNvSpPr/>
          <p:nvPr/>
        </p:nvSpPr>
        <p:spPr>
          <a:xfrm>
            <a:off x="3337560" y="3977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25"/>
          <p:cNvSpPr/>
          <p:nvPr/>
        </p:nvSpPr>
        <p:spPr>
          <a:xfrm>
            <a:off x="3520440" y="4160520"/>
            <a:ext cx="594360" cy="5943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6744" y="4306824"/>
            <a:ext cx="301752" cy="301752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4251960" y="4160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000" dirty="0"/>
          </a:p>
        </p:txBody>
      </p:sp>
      <p:sp>
        <p:nvSpPr>
          <p:cNvPr id="36" name="Text 27"/>
          <p:cNvSpPr/>
          <p:nvPr/>
        </p:nvSpPr>
        <p:spPr>
          <a:xfrm>
            <a:off x="3520440" y="4846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Encaminhe ao acolhimento e à saúde</a:t>
            </a:r>
            <a:endParaRPr lang="en-US" sz="1700" b="1" dirty="0"/>
          </a:p>
        </p:txBody>
      </p:sp>
      <p:sp>
        <p:nvSpPr>
          <p:cNvPr id="37" name="Shape 28"/>
          <p:cNvSpPr/>
          <p:nvPr/>
        </p:nvSpPr>
        <p:spPr>
          <a:xfrm>
            <a:off x="6126480" y="3977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AF3F9"/>
          </a:solidFill>
          <a:ln w="12700">
            <a:solidFill>
              <a:srgbClr val="EAF3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29"/>
          <p:cNvSpPr/>
          <p:nvPr/>
        </p:nvSpPr>
        <p:spPr>
          <a:xfrm>
            <a:off x="6309360" y="4160520"/>
            <a:ext cx="594360" cy="594360"/>
          </a:xfrm>
          <a:prstGeom prst="ellipse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5664" y="4306824"/>
            <a:ext cx="301752" cy="301752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7040880" y="4160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000" dirty="0"/>
          </a:p>
        </p:txBody>
      </p:sp>
      <p:sp>
        <p:nvSpPr>
          <p:cNvPr id="41" name="Text 31"/>
          <p:cNvSpPr/>
          <p:nvPr/>
        </p:nvSpPr>
        <p:spPr>
          <a:xfrm>
            <a:off x="6309360" y="4846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Proíba e vigie retaliação</a:t>
            </a:r>
            <a:endParaRPr lang="en-US" sz="1700" b="1" dirty="0"/>
          </a:p>
        </p:txBody>
      </p:sp>
      <p:sp>
        <p:nvSpPr>
          <p:cNvPr id="42" name="Shape 32"/>
          <p:cNvSpPr/>
          <p:nvPr/>
        </p:nvSpPr>
        <p:spPr>
          <a:xfrm>
            <a:off x="8915400" y="3977640"/>
            <a:ext cx="2651760" cy="2103120"/>
          </a:xfrm>
          <a:prstGeom prst="roundRect">
            <a:avLst>
              <a:gd name="adj" fmla="val 5217"/>
            </a:avLst>
          </a:prstGeom>
          <a:solidFill>
            <a:srgbClr val="EEF6E6"/>
          </a:solidFill>
          <a:ln w="12700">
            <a:solidFill>
              <a:srgbClr val="EEF6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33"/>
          <p:cNvSpPr/>
          <p:nvPr/>
        </p:nvSpPr>
        <p:spPr>
          <a:xfrm>
            <a:off x="9098280" y="4160520"/>
            <a:ext cx="594360" cy="594360"/>
          </a:xfrm>
          <a:prstGeom prst="ellipse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44584" y="4306824"/>
            <a:ext cx="301752" cy="301752"/>
          </a:xfrm>
          <a:prstGeom prst="rect">
            <a:avLst/>
          </a:prstGeom>
        </p:spPr>
      </p:pic>
      <p:sp>
        <p:nvSpPr>
          <p:cNvPr id="45" name="Text 34"/>
          <p:cNvSpPr/>
          <p:nvPr/>
        </p:nvSpPr>
        <p:spPr>
          <a:xfrm>
            <a:off x="9829800" y="416052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000" dirty="0"/>
          </a:p>
        </p:txBody>
      </p:sp>
      <p:sp>
        <p:nvSpPr>
          <p:cNvPr id="46" name="Text 35"/>
          <p:cNvSpPr/>
          <p:nvPr/>
        </p:nvSpPr>
        <p:spPr>
          <a:xfrm>
            <a:off x="9098280" y="48463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8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Acompanhe e retorne, no limite do sigilo</a:t>
            </a:r>
            <a:endParaRPr lang="en-US" sz="1700" b="1" dirty="0"/>
          </a:p>
        </p:txBody>
      </p:sp>
      <p:sp>
        <p:nvSpPr>
          <p:cNvPr id="47" name="Text 36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4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controle externo já fiscaliza o assédio (TCU)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Acórdão 456/2022-Plenário • quatro eixos adotados pelo CNJ • Portaria-TCU 41/2024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691640"/>
            <a:ext cx="128016" cy="2103120"/>
          </a:xfrm>
          <a:prstGeom prst="rect">
            <a:avLst/>
          </a:prstGeom>
          <a:solidFill>
            <a:srgbClr val="111E3E"/>
          </a:solidFill>
          <a:ln w="12700">
            <a:solidFill>
              <a:srgbClr val="111E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178308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38,8%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22960" y="242316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49 PADs por assédio sexual analisados resultaram em penalidade; em 100% dos casos o assediador era homem e 96,5% das vítimas eram mulheres</a:t>
            </a:r>
            <a:endParaRPr lang="en-US" b="1" dirty="0"/>
          </a:p>
        </p:txBody>
      </p:sp>
      <p:sp>
        <p:nvSpPr>
          <p:cNvPr id="11" name="Text 8"/>
          <p:cNvSpPr/>
          <p:nvPr/>
        </p:nvSpPr>
        <p:spPr>
          <a:xfrm>
            <a:off x="822960" y="3474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TCU, Ac. 456/2022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172200" y="169164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172200" y="1691640"/>
            <a:ext cx="128016" cy="2103120"/>
          </a:xfrm>
          <a:prstGeom prst="rect">
            <a:avLst/>
          </a:prstGeom>
          <a:solidFill>
            <a:srgbClr val="1982BE"/>
          </a:solidFill>
          <a:ln w="12700">
            <a:solidFill>
              <a:srgbClr val="1982B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446520" y="178308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82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eixos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6446520" y="242316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Modelo de Avaliação do Sistema de Prevenção e Combate ao Assédio: institucionalização, prevenção, detecção e correção — usado pelo CNJ em auditoria nacional nos tribunais</a:t>
            </a:r>
            <a:endParaRPr lang="en-US" b="1" dirty="0"/>
          </a:p>
        </p:txBody>
      </p:sp>
      <p:sp>
        <p:nvSpPr>
          <p:cNvPr id="16" name="Text 13"/>
          <p:cNvSpPr/>
          <p:nvPr/>
        </p:nvSpPr>
        <p:spPr>
          <a:xfrm>
            <a:off x="6446520" y="3474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Ac. 456/2022; CNJ, 2023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48640" y="397764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548640" y="3977640"/>
            <a:ext cx="128016" cy="2103120"/>
          </a:xfrm>
          <a:prstGeom prst="rect">
            <a:avLst/>
          </a:prstGeom>
          <a:solidFill>
            <a:srgbClr val="2E6E8E"/>
          </a:solidFill>
          <a:ln w="12700">
            <a:solidFill>
              <a:srgbClr val="2E6E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22960" y="406908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E6E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Efeitos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822960" y="470916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apontados pelo levantamento: absenteísmo por adoecimento, judicialização, indenizações, dano à imagem, sentimento de injustiça e reincidência</a:t>
            </a:r>
            <a:endParaRPr lang="en-US" b="1" dirty="0"/>
          </a:p>
        </p:txBody>
      </p:sp>
      <p:sp>
        <p:nvSpPr>
          <p:cNvPr id="21" name="Text 18"/>
          <p:cNvSpPr/>
          <p:nvPr/>
        </p:nvSpPr>
        <p:spPr>
          <a:xfrm>
            <a:off x="822960" y="5760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TCU, 2022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172200" y="397764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5DD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6172200" y="3977640"/>
            <a:ext cx="128016" cy="2103120"/>
          </a:xfrm>
          <a:prstGeom prst="rect">
            <a:avLst/>
          </a:prstGeom>
          <a:solidFill>
            <a:srgbClr val="6FAA3B"/>
          </a:solidFill>
          <a:ln w="12700">
            <a:solidFill>
              <a:srgbClr val="6FAA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446520" y="406908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FA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8/3/2024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6446520" y="470916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Portaria-TCU 41: Política de Prevenção e Combate ao Assédio Moral e Sexual e a Todas as Formas de Violência e Discriminação — vinculada ao ODS 5</a:t>
            </a:r>
            <a:endParaRPr lang="en-US" b="1" dirty="0"/>
          </a:p>
        </p:txBody>
      </p:sp>
      <p:sp>
        <p:nvSpPr>
          <p:cNvPr id="26" name="Text 23"/>
          <p:cNvSpPr/>
          <p:nvPr/>
        </p:nvSpPr>
        <p:spPr>
          <a:xfrm>
            <a:off x="6446520" y="5760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3A44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TCU, mar. 2024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4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Referências essenciais — doutrina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Formato ABNT NBR 6023 (lista completa na apostila)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48640" y="1645920"/>
            <a:ext cx="110642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BARRETO, M. Violência, saúde e trabalho: uma jornada de humilhação. São Paulo: EDUC, 2006.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HIRIGOYEN, M.-F. Mal-estar no trabalho: redefinindo o assédio moral. Rio de Janeiro: Bertrand Brasil, 2002.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LEYMANN, H. The content and development of mobbing at work. European Journal of Work and Organizational Psychology, v. 5, n. 2, 1996.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MACKINNON, C. Sexual harassment of working women. New Haven: Yale University Press, 1979.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RIOS, R. R. Direito da antidiscriminação. Porto Alegre: Livraria do Advogado, 2008.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BERDAHL, J. Harassment based on sex. Academy of Management Review, v. 32, n. 2, 2007; McLAUGHLIN, H. et al. The paradox of power. American Sociological Review, v. 77, 2012.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FRICKER, M. Epistemic injustice. Oxford: OUP, 2007; CONNELL, R. Masculinities. Berkeley: UCP, 1995.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4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Referências — normas, jurisprudência e dados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i="1" dirty="0">
                <a:solidFill>
                  <a:srgbClr val="C9D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Formato ABNT NBR 6023 (lista completa na apostila)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102412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329184"/>
            <a:ext cx="1371600" cy="6675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ECG/TCE-RJ  •  Nova Friburgo/RJ, 2026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48640" y="1645920"/>
            <a:ext cx="110642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BRASIL. Lei nº 14.540, de 3 de abril de 2023; Lei nº 14.611/2023; Lei nº 14.786/2023; Decreto nº 12.122/2024; Portaria MGI nº 6.719/2024.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BRASIL. CGU; MGI. Guia Lilás: orientações para prevenção e tratamento do assédio e da discriminação. Brasília, 2023.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CNJ. Resolução nº 351, de 28 de outubro de 2020 (Política de Prevenção e Enfrentamento do Assédio Moral, do Assédio Sexual e da Discriminação).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 DE JANEIRO (Estado). Lei nº 3.921, de 23 de agosto de 2002.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 IDH. Opiniões Consultivas OC-24/17 e OC-31/25.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 IDH. González e outras vs. México (2009); Atala Riffo vs. Chile (2012); Flor Freire vs. Equador (2016); Guzmán Albarracín vs. Equador (2020); Empregados da Fábrica de Fogos vs. Brasil (2020); Pavez Pavez vs. Chile (2022).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OIT. Convenção nº 190 e Recomendação nº 206 sobre a eliminação da violência e do assédio no mundo do trabalho, 2019.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FÓRUM BRASILEIRO DE SEGURANÇA PÚBLICA. 20º Anuário Brasileiro de Segurança Pública. São Paulo, 2026; FBSP; DATAFOLHA. Visível e invisível. 5. ed. São Paulo, 2025; ISP-RJ. Dossiê Mulher 2026. Rio de Janeiro, 2026; TST. Balanço de ações sobre assédio, fev. 2026.</a:t>
            </a:r>
            <a:endParaRPr lang="en-US" sz="13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E6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CERQUEIRA, D. et al. Avaliando a efetividade da Lei Maria da Penha. TD 2048. IPEA, 2015; IBGE. Censo 2022.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124712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dirty="0">
                <a:solidFill>
                  <a:srgbClr val="9A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9849</Words>
  <Application>Microsoft Office PowerPoint</Application>
  <PresentationFormat>Widescreen</PresentationFormat>
  <Paragraphs>577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 a violência de gênero, assédio e discriminação — Itatiaia 2026</dc:title>
  <dc:subject>PptxGenJS Presentation</dc:subject>
  <dc:creator>Adriana Ramos — ECG/TCE-RJ</dc:creator>
  <cp:lastModifiedBy>Adriana Ramos Costa</cp:lastModifiedBy>
  <cp:revision>4</cp:revision>
  <cp:lastPrinted>2026-10-26T14:31:17Z</cp:lastPrinted>
  <dcterms:created xsi:type="dcterms:W3CDTF">2026-08-18T19:01:42Z</dcterms:created>
  <dcterms:modified xsi:type="dcterms:W3CDTF">2026-10-26T17:17:53Z</dcterms:modified>
</cp:coreProperties>
</file>