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sldIdLst>
    <p:sldId id="256" r:id="rId2"/>
    <p:sldId id="269" r:id="rId3"/>
    <p:sldId id="257"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42" r:id="rId28"/>
    <p:sldId id="326" r:id="rId29"/>
    <p:sldId id="327" r:id="rId30"/>
    <p:sldId id="328" r:id="rId31"/>
    <p:sldId id="343" r:id="rId32"/>
    <p:sldId id="329" r:id="rId33"/>
    <p:sldId id="330" r:id="rId34"/>
    <p:sldId id="331" r:id="rId35"/>
    <p:sldId id="332" r:id="rId36"/>
    <p:sldId id="333" r:id="rId37"/>
    <p:sldId id="334" r:id="rId38"/>
    <p:sldId id="335" r:id="rId39"/>
    <p:sldId id="336" r:id="rId40"/>
    <p:sldId id="340" r:id="rId41"/>
    <p:sldId id="341" r:id="rId42"/>
    <p:sldId id="344" r:id="rId43"/>
    <p:sldId id="345" r:id="rId44"/>
    <p:sldId id="26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42375-0606-4F09-9CC6-B89C1DB1658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pt-BR"/>
        </a:p>
      </dgm:t>
    </dgm:pt>
    <dgm:pt modelId="{46EE7986-BA7A-43C5-82DA-8A68AC7878F7}">
      <dgm:prSet phldrT="[Texto]"/>
      <dgm:spPr/>
      <dgm:t>
        <a:bodyPr/>
        <a:lstStyle/>
        <a:p>
          <a:r>
            <a:rPr lang="pt-BR" dirty="0">
              <a:latin typeface="Arial" panose="020B0604020202020204" pitchFamily="34" charset="0"/>
              <a:cs typeface="Arial" panose="020B0604020202020204" pitchFamily="34" charset="0"/>
            </a:rPr>
            <a:t>I – A PROGRAMAÇÃO ORÇAMENTÁRIA QUE AUTORIZA E VIABILIZA A CELEBRAÇÃO DA PARCERIA;</a:t>
          </a:r>
        </a:p>
      </dgm:t>
    </dgm:pt>
    <dgm:pt modelId="{CB34736A-A3D4-4AA3-BF8E-9D0840D38DDC}" type="parTrans" cxnId="{61E93648-49C6-4C91-8214-6E85A9816397}">
      <dgm:prSet/>
      <dgm:spPr/>
      <dgm:t>
        <a:bodyPr/>
        <a:lstStyle/>
        <a:p>
          <a:endParaRPr lang="pt-BR"/>
        </a:p>
      </dgm:t>
    </dgm:pt>
    <dgm:pt modelId="{E8462F11-54C9-45B1-B255-555E9A99A51A}" type="sibTrans" cxnId="{61E93648-49C6-4C91-8214-6E85A9816397}">
      <dgm:prSet/>
      <dgm:spPr/>
      <dgm:t>
        <a:bodyPr/>
        <a:lstStyle/>
        <a:p>
          <a:endParaRPr lang="pt-BR"/>
        </a:p>
      </dgm:t>
    </dgm:pt>
    <dgm:pt modelId="{1B56B135-7012-4684-8296-91B8C601B944}">
      <dgm:prSet phldrT="[Texto]"/>
      <dgm:spPr/>
      <dgm:t>
        <a:bodyPr/>
        <a:lstStyle/>
        <a:p>
          <a:r>
            <a:rPr lang="pt-BR" cap="all" baseline="0" dirty="0">
              <a:latin typeface="Arial" panose="020B0604020202020204" pitchFamily="34" charset="0"/>
              <a:cs typeface="Arial" panose="020B0604020202020204" pitchFamily="34" charset="0"/>
            </a:rPr>
            <a:t>II - O tipo de parceria a ser celebrada, se de colaboração ou de fomento;</a:t>
          </a:r>
        </a:p>
      </dgm:t>
    </dgm:pt>
    <dgm:pt modelId="{E27A2550-BFCF-46C0-891F-EA8776584876}" type="parTrans" cxnId="{923B9304-08C1-48A0-8761-33406572ABF2}">
      <dgm:prSet/>
      <dgm:spPr/>
      <dgm:t>
        <a:bodyPr/>
        <a:lstStyle/>
        <a:p>
          <a:endParaRPr lang="pt-BR"/>
        </a:p>
      </dgm:t>
    </dgm:pt>
    <dgm:pt modelId="{D6C0F973-8E19-4EF0-9095-B3091AEBC5E0}" type="sibTrans" cxnId="{923B9304-08C1-48A0-8761-33406572ABF2}">
      <dgm:prSet/>
      <dgm:spPr/>
      <dgm:t>
        <a:bodyPr/>
        <a:lstStyle/>
        <a:p>
          <a:endParaRPr lang="pt-BR"/>
        </a:p>
      </dgm:t>
    </dgm:pt>
    <dgm:pt modelId="{969080BC-C4AF-48EF-973D-EEAC19177E6A}">
      <dgm:prSet phldrT="[Texto]"/>
      <dgm:spPr/>
      <dgm:t>
        <a:bodyPr/>
        <a:lstStyle/>
        <a:p>
          <a:r>
            <a:rPr lang="pt-BR" cap="all" baseline="0" dirty="0">
              <a:latin typeface="Arial" panose="020B0604020202020204" pitchFamily="34" charset="0"/>
              <a:cs typeface="Arial" panose="020B0604020202020204" pitchFamily="34" charset="0"/>
            </a:rPr>
            <a:t>III - O objeto da parceria, relacionado à área correspondente da política, plano, programa ou ação da Administração Pública Municipal Direta ou Indireta; </a:t>
          </a:r>
        </a:p>
      </dgm:t>
    </dgm:pt>
    <dgm:pt modelId="{D5DD4BD5-B818-4067-9E64-8F2AF5064C32}" type="parTrans" cxnId="{98152CF7-DFC0-4762-BB0F-4158149F4A6F}">
      <dgm:prSet/>
      <dgm:spPr/>
      <dgm:t>
        <a:bodyPr/>
        <a:lstStyle/>
        <a:p>
          <a:endParaRPr lang="pt-BR"/>
        </a:p>
      </dgm:t>
    </dgm:pt>
    <dgm:pt modelId="{925E11F4-3FE1-4FD6-9F5A-A8BAC64A2FF9}" type="sibTrans" cxnId="{98152CF7-DFC0-4762-BB0F-4158149F4A6F}">
      <dgm:prSet/>
      <dgm:spPr/>
      <dgm:t>
        <a:bodyPr/>
        <a:lstStyle/>
        <a:p>
          <a:endParaRPr lang="pt-BR"/>
        </a:p>
      </dgm:t>
    </dgm:pt>
    <dgm:pt modelId="{4A0FC760-6D7E-4758-8645-98E23BC7CB07}">
      <dgm:prSet phldrT="[Texto]"/>
      <dgm:spPr/>
      <dgm:t>
        <a:bodyPr/>
        <a:lstStyle/>
        <a:p>
          <a:r>
            <a:rPr lang="pt-BR" cap="all" baseline="0" dirty="0">
              <a:latin typeface="Arial" panose="020B0604020202020204" pitchFamily="34" charset="0"/>
              <a:cs typeface="Arial" panose="020B0604020202020204" pitchFamily="34" charset="0"/>
            </a:rPr>
            <a:t>IV - As datas, os prazos, as condições, o local e a forma de apresentação das propostas; </a:t>
          </a:r>
        </a:p>
      </dgm:t>
    </dgm:pt>
    <dgm:pt modelId="{35663723-A015-48C7-8D5F-160EF2AA4AFE}" type="parTrans" cxnId="{90D50B7B-E4C6-4985-9F26-76DC6AEC2451}">
      <dgm:prSet/>
      <dgm:spPr/>
      <dgm:t>
        <a:bodyPr/>
        <a:lstStyle/>
        <a:p>
          <a:endParaRPr lang="pt-BR"/>
        </a:p>
      </dgm:t>
    </dgm:pt>
    <dgm:pt modelId="{B92BD456-693A-45BB-BCA4-5342B536D5C8}" type="sibTrans" cxnId="{90D50B7B-E4C6-4985-9F26-76DC6AEC2451}">
      <dgm:prSet/>
      <dgm:spPr/>
      <dgm:t>
        <a:bodyPr/>
        <a:lstStyle/>
        <a:p>
          <a:endParaRPr lang="pt-BR"/>
        </a:p>
      </dgm:t>
    </dgm:pt>
    <dgm:pt modelId="{C6909597-E2CB-4376-8975-805FF82B404C}">
      <dgm:prSet phldrT="[Texto]"/>
      <dgm:spPr/>
      <dgm:t>
        <a:bodyPr/>
        <a:lstStyle/>
        <a:p>
          <a:r>
            <a:rPr lang="pt-BR" cap="all" baseline="0" dirty="0">
              <a:latin typeface="Arial" panose="020B0604020202020204" pitchFamily="34" charset="0"/>
              <a:cs typeface="Arial" panose="020B0604020202020204" pitchFamily="34" charset="0"/>
            </a:rPr>
            <a:t>V - As datas e os critérios de seleção e julgamento das propostas, inclusive no que se refere à metodologia de pontuação e ao peso atribuído a cada um dos critérios estabelecidos, se for o caso; </a:t>
          </a:r>
        </a:p>
      </dgm:t>
    </dgm:pt>
    <dgm:pt modelId="{70D1DF86-64ED-4AE9-AEC7-E6FE6657E8C0}" type="parTrans" cxnId="{44A84D44-ECF4-408D-AA5F-C41660575097}">
      <dgm:prSet/>
      <dgm:spPr/>
      <dgm:t>
        <a:bodyPr/>
        <a:lstStyle/>
        <a:p>
          <a:endParaRPr lang="pt-BR"/>
        </a:p>
      </dgm:t>
    </dgm:pt>
    <dgm:pt modelId="{81F3CFB2-A214-46AD-8C1C-0CD46DA8D451}" type="sibTrans" cxnId="{44A84D44-ECF4-408D-AA5F-C41660575097}">
      <dgm:prSet/>
      <dgm:spPr/>
      <dgm:t>
        <a:bodyPr/>
        <a:lstStyle/>
        <a:p>
          <a:endParaRPr lang="pt-BR"/>
        </a:p>
      </dgm:t>
    </dgm:pt>
    <dgm:pt modelId="{A84422C5-87E3-4166-9D05-F81E125D2F27}" type="pres">
      <dgm:prSet presAssocID="{65642375-0606-4F09-9CC6-B89C1DB1658F}" presName="linear" presStyleCnt="0">
        <dgm:presLayoutVars>
          <dgm:animLvl val="lvl"/>
          <dgm:resizeHandles val="exact"/>
        </dgm:presLayoutVars>
      </dgm:prSet>
      <dgm:spPr/>
    </dgm:pt>
    <dgm:pt modelId="{CC636855-5074-455E-B8B4-458A0104B4A3}" type="pres">
      <dgm:prSet presAssocID="{46EE7986-BA7A-43C5-82DA-8A68AC7878F7}" presName="parentText" presStyleLbl="node1" presStyleIdx="0" presStyleCnt="5" custLinFactNeighborX="-128">
        <dgm:presLayoutVars>
          <dgm:chMax val="0"/>
          <dgm:bulletEnabled val="1"/>
        </dgm:presLayoutVars>
      </dgm:prSet>
      <dgm:spPr/>
    </dgm:pt>
    <dgm:pt modelId="{9DB1BE6D-69BC-4AA1-9F9C-81975DEF6959}" type="pres">
      <dgm:prSet presAssocID="{E8462F11-54C9-45B1-B255-555E9A99A51A}" presName="spacer" presStyleCnt="0"/>
      <dgm:spPr/>
    </dgm:pt>
    <dgm:pt modelId="{8FEF1E54-D066-4787-8E2C-B85252824189}" type="pres">
      <dgm:prSet presAssocID="{1B56B135-7012-4684-8296-91B8C601B944}" presName="parentText" presStyleLbl="node1" presStyleIdx="1" presStyleCnt="5">
        <dgm:presLayoutVars>
          <dgm:chMax val="0"/>
          <dgm:bulletEnabled val="1"/>
        </dgm:presLayoutVars>
      </dgm:prSet>
      <dgm:spPr/>
    </dgm:pt>
    <dgm:pt modelId="{63164EBF-F99A-4799-B433-947A52106810}" type="pres">
      <dgm:prSet presAssocID="{D6C0F973-8E19-4EF0-9095-B3091AEBC5E0}" presName="spacer" presStyleCnt="0"/>
      <dgm:spPr/>
    </dgm:pt>
    <dgm:pt modelId="{D08613A2-4208-4AEF-8D43-AE027F55CA8B}" type="pres">
      <dgm:prSet presAssocID="{969080BC-C4AF-48EF-973D-EEAC19177E6A}" presName="parentText" presStyleLbl="node1" presStyleIdx="2" presStyleCnt="5" custLinFactNeighborY="6265">
        <dgm:presLayoutVars>
          <dgm:chMax val="0"/>
          <dgm:bulletEnabled val="1"/>
        </dgm:presLayoutVars>
      </dgm:prSet>
      <dgm:spPr/>
    </dgm:pt>
    <dgm:pt modelId="{A8913594-6B50-4E87-ABAA-EBBB912D0148}" type="pres">
      <dgm:prSet presAssocID="{925E11F4-3FE1-4FD6-9F5A-A8BAC64A2FF9}" presName="spacer" presStyleCnt="0"/>
      <dgm:spPr/>
    </dgm:pt>
    <dgm:pt modelId="{CA2EC35A-FC3D-412F-A3DD-603E72ECCC6E}" type="pres">
      <dgm:prSet presAssocID="{4A0FC760-6D7E-4758-8645-98E23BC7CB07}" presName="parentText" presStyleLbl="node1" presStyleIdx="3" presStyleCnt="5" custLinFactNeighborX="-128">
        <dgm:presLayoutVars>
          <dgm:chMax val="0"/>
          <dgm:bulletEnabled val="1"/>
        </dgm:presLayoutVars>
      </dgm:prSet>
      <dgm:spPr/>
    </dgm:pt>
    <dgm:pt modelId="{AD9BF7B5-3D18-42C5-B271-5E0061946ADE}" type="pres">
      <dgm:prSet presAssocID="{B92BD456-693A-45BB-BCA4-5342B536D5C8}" presName="spacer" presStyleCnt="0"/>
      <dgm:spPr/>
    </dgm:pt>
    <dgm:pt modelId="{5A876852-4A90-46C9-AAD6-C1D827F5ECB7}" type="pres">
      <dgm:prSet presAssocID="{C6909597-E2CB-4376-8975-805FF82B404C}" presName="parentText" presStyleLbl="node1" presStyleIdx="4" presStyleCnt="5">
        <dgm:presLayoutVars>
          <dgm:chMax val="0"/>
          <dgm:bulletEnabled val="1"/>
        </dgm:presLayoutVars>
      </dgm:prSet>
      <dgm:spPr/>
    </dgm:pt>
  </dgm:ptLst>
  <dgm:cxnLst>
    <dgm:cxn modelId="{923B9304-08C1-48A0-8761-33406572ABF2}" srcId="{65642375-0606-4F09-9CC6-B89C1DB1658F}" destId="{1B56B135-7012-4684-8296-91B8C601B944}" srcOrd="1" destOrd="0" parTransId="{E27A2550-BFCF-46C0-891F-EA8776584876}" sibTransId="{D6C0F973-8E19-4EF0-9095-B3091AEBC5E0}"/>
    <dgm:cxn modelId="{E3B1B208-C0CD-4EE6-BC40-B559069A829F}" type="presOf" srcId="{65642375-0606-4F09-9CC6-B89C1DB1658F}" destId="{A84422C5-87E3-4166-9D05-F81E125D2F27}" srcOrd="0" destOrd="0" presId="urn:microsoft.com/office/officeart/2005/8/layout/vList2"/>
    <dgm:cxn modelId="{AFF7A363-1538-402C-8B36-DF211DAC904F}" type="presOf" srcId="{C6909597-E2CB-4376-8975-805FF82B404C}" destId="{5A876852-4A90-46C9-AAD6-C1D827F5ECB7}" srcOrd="0" destOrd="0" presId="urn:microsoft.com/office/officeart/2005/8/layout/vList2"/>
    <dgm:cxn modelId="{44A84D44-ECF4-408D-AA5F-C41660575097}" srcId="{65642375-0606-4F09-9CC6-B89C1DB1658F}" destId="{C6909597-E2CB-4376-8975-805FF82B404C}" srcOrd="4" destOrd="0" parTransId="{70D1DF86-64ED-4AE9-AEC7-E6FE6657E8C0}" sibTransId="{81F3CFB2-A214-46AD-8C1C-0CD46DA8D451}"/>
    <dgm:cxn modelId="{61E93648-49C6-4C91-8214-6E85A9816397}" srcId="{65642375-0606-4F09-9CC6-B89C1DB1658F}" destId="{46EE7986-BA7A-43C5-82DA-8A68AC7878F7}" srcOrd="0" destOrd="0" parTransId="{CB34736A-A3D4-4AA3-BF8E-9D0840D38DDC}" sibTransId="{E8462F11-54C9-45B1-B255-555E9A99A51A}"/>
    <dgm:cxn modelId="{B297D17A-7DFE-4A8D-A386-51C0EA8D06B0}" type="presOf" srcId="{46EE7986-BA7A-43C5-82DA-8A68AC7878F7}" destId="{CC636855-5074-455E-B8B4-458A0104B4A3}" srcOrd="0" destOrd="0" presId="urn:microsoft.com/office/officeart/2005/8/layout/vList2"/>
    <dgm:cxn modelId="{90D50B7B-E4C6-4985-9F26-76DC6AEC2451}" srcId="{65642375-0606-4F09-9CC6-B89C1DB1658F}" destId="{4A0FC760-6D7E-4758-8645-98E23BC7CB07}" srcOrd="3" destOrd="0" parTransId="{35663723-A015-48C7-8D5F-160EF2AA4AFE}" sibTransId="{B92BD456-693A-45BB-BCA4-5342B536D5C8}"/>
    <dgm:cxn modelId="{3C796D9A-3FC5-482D-92E8-794C4FCA5A0C}" type="presOf" srcId="{969080BC-C4AF-48EF-973D-EEAC19177E6A}" destId="{D08613A2-4208-4AEF-8D43-AE027F55CA8B}" srcOrd="0" destOrd="0" presId="urn:microsoft.com/office/officeart/2005/8/layout/vList2"/>
    <dgm:cxn modelId="{408A139C-FDEA-48FE-8D96-6C70BEB14B19}" type="presOf" srcId="{4A0FC760-6D7E-4758-8645-98E23BC7CB07}" destId="{CA2EC35A-FC3D-412F-A3DD-603E72ECCC6E}" srcOrd="0" destOrd="0" presId="urn:microsoft.com/office/officeart/2005/8/layout/vList2"/>
    <dgm:cxn modelId="{53A4AEE7-64F0-4480-A7B3-4C5638B492B1}" type="presOf" srcId="{1B56B135-7012-4684-8296-91B8C601B944}" destId="{8FEF1E54-D066-4787-8E2C-B85252824189}" srcOrd="0" destOrd="0" presId="urn:microsoft.com/office/officeart/2005/8/layout/vList2"/>
    <dgm:cxn modelId="{98152CF7-DFC0-4762-BB0F-4158149F4A6F}" srcId="{65642375-0606-4F09-9CC6-B89C1DB1658F}" destId="{969080BC-C4AF-48EF-973D-EEAC19177E6A}" srcOrd="2" destOrd="0" parTransId="{D5DD4BD5-B818-4067-9E64-8F2AF5064C32}" sibTransId="{925E11F4-3FE1-4FD6-9F5A-A8BAC64A2FF9}"/>
    <dgm:cxn modelId="{9B51DB07-B8CE-43FD-9B19-A29CC33AAA74}" type="presParOf" srcId="{A84422C5-87E3-4166-9D05-F81E125D2F27}" destId="{CC636855-5074-455E-B8B4-458A0104B4A3}" srcOrd="0" destOrd="0" presId="urn:microsoft.com/office/officeart/2005/8/layout/vList2"/>
    <dgm:cxn modelId="{AA21FACD-9407-451E-9D8F-9BCBCB7C2DAF}" type="presParOf" srcId="{A84422C5-87E3-4166-9D05-F81E125D2F27}" destId="{9DB1BE6D-69BC-4AA1-9F9C-81975DEF6959}" srcOrd="1" destOrd="0" presId="urn:microsoft.com/office/officeart/2005/8/layout/vList2"/>
    <dgm:cxn modelId="{5B43CEE3-2960-4CC8-9DE4-451C208BDD60}" type="presParOf" srcId="{A84422C5-87E3-4166-9D05-F81E125D2F27}" destId="{8FEF1E54-D066-4787-8E2C-B85252824189}" srcOrd="2" destOrd="0" presId="urn:microsoft.com/office/officeart/2005/8/layout/vList2"/>
    <dgm:cxn modelId="{223F100D-382B-4BB9-A38D-3A96C9E690BD}" type="presParOf" srcId="{A84422C5-87E3-4166-9D05-F81E125D2F27}" destId="{63164EBF-F99A-4799-B433-947A52106810}" srcOrd="3" destOrd="0" presId="urn:microsoft.com/office/officeart/2005/8/layout/vList2"/>
    <dgm:cxn modelId="{351EEC15-EE22-4A80-8408-770B953284C8}" type="presParOf" srcId="{A84422C5-87E3-4166-9D05-F81E125D2F27}" destId="{D08613A2-4208-4AEF-8D43-AE027F55CA8B}" srcOrd="4" destOrd="0" presId="urn:microsoft.com/office/officeart/2005/8/layout/vList2"/>
    <dgm:cxn modelId="{7A25B3A4-DC2C-4FE4-95B4-4F589B33860F}" type="presParOf" srcId="{A84422C5-87E3-4166-9D05-F81E125D2F27}" destId="{A8913594-6B50-4E87-ABAA-EBBB912D0148}" srcOrd="5" destOrd="0" presId="urn:microsoft.com/office/officeart/2005/8/layout/vList2"/>
    <dgm:cxn modelId="{A1751251-6C59-45E8-9364-316D1BE13C28}" type="presParOf" srcId="{A84422C5-87E3-4166-9D05-F81E125D2F27}" destId="{CA2EC35A-FC3D-412F-A3DD-603E72ECCC6E}" srcOrd="6" destOrd="0" presId="urn:microsoft.com/office/officeart/2005/8/layout/vList2"/>
    <dgm:cxn modelId="{6C384F0D-A20E-4441-B3C8-D3CB3C556759}" type="presParOf" srcId="{A84422C5-87E3-4166-9D05-F81E125D2F27}" destId="{AD9BF7B5-3D18-42C5-B271-5E0061946ADE}" srcOrd="7" destOrd="0" presId="urn:microsoft.com/office/officeart/2005/8/layout/vList2"/>
    <dgm:cxn modelId="{80DBF9D2-031D-475E-95FA-884DD3F3D511}" type="presParOf" srcId="{A84422C5-87E3-4166-9D05-F81E125D2F27}" destId="{5A876852-4A90-46C9-AAD6-C1D827F5ECB7}"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642375-0606-4F09-9CC6-B89C1DB1658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pt-BR"/>
        </a:p>
      </dgm:t>
    </dgm:pt>
    <dgm:pt modelId="{46EE7986-BA7A-43C5-82DA-8A68AC7878F7}">
      <dgm:prSet phldrT="[Texto]"/>
      <dgm:spPr/>
      <dgm:t>
        <a:bodyPr/>
        <a:lstStyle/>
        <a:p>
          <a:r>
            <a:rPr lang="pt-BR" cap="all" baseline="0" dirty="0">
              <a:latin typeface="Arial" panose="020B0604020202020204" pitchFamily="34" charset="0"/>
              <a:cs typeface="Arial" panose="020B0604020202020204" pitchFamily="34" charset="0"/>
            </a:rPr>
            <a:t>VI - O valor previsto para a realização do objeto; </a:t>
          </a:r>
        </a:p>
      </dgm:t>
    </dgm:pt>
    <dgm:pt modelId="{CB34736A-A3D4-4AA3-BF8E-9D0840D38DDC}" type="parTrans" cxnId="{61E93648-49C6-4C91-8214-6E85A9816397}">
      <dgm:prSet/>
      <dgm:spPr/>
      <dgm:t>
        <a:bodyPr/>
        <a:lstStyle/>
        <a:p>
          <a:endParaRPr lang="pt-BR"/>
        </a:p>
      </dgm:t>
    </dgm:pt>
    <dgm:pt modelId="{E8462F11-54C9-45B1-B255-555E9A99A51A}" type="sibTrans" cxnId="{61E93648-49C6-4C91-8214-6E85A9816397}">
      <dgm:prSet/>
      <dgm:spPr/>
      <dgm:t>
        <a:bodyPr/>
        <a:lstStyle/>
        <a:p>
          <a:endParaRPr lang="pt-BR"/>
        </a:p>
      </dgm:t>
    </dgm:pt>
    <dgm:pt modelId="{1B56B135-7012-4684-8296-91B8C601B944}">
      <dgm:prSet phldrT="[Texto]"/>
      <dgm:spPr/>
      <dgm:t>
        <a:bodyPr/>
        <a:lstStyle/>
        <a:p>
          <a:r>
            <a:rPr lang="pt-BR" cap="all" baseline="0" dirty="0">
              <a:latin typeface="Arial" panose="020B0604020202020204" pitchFamily="34" charset="0"/>
              <a:cs typeface="Arial" panose="020B0604020202020204" pitchFamily="34" charset="0"/>
            </a:rPr>
            <a:t>VII - As condições para interposição de recurso administrativo; </a:t>
          </a:r>
        </a:p>
      </dgm:t>
    </dgm:pt>
    <dgm:pt modelId="{E27A2550-BFCF-46C0-891F-EA8776584876}" type="parTrans" cxnId="{923B9304-08C1-48A0-8761-33406572ABF2}">
      <dgm:prSet/>
      <dgm:spPr/>
      <dgm:t>
        <a:bodyPr/>
        <a:lstStyle/>
        <a:p>
          <a:endParaRPr lang="pt-BR"/>
        </a:p>
      </dgm:t>
    </dgm:pt>
    <dgm:pt modelId="{D6C0F973-8E19-4EF0-9095-B3091AEBC5E0}" type="sibTrans" cxnId="{923B9304-08C1-48A0-8761-33406572ABF2}">
      <dgm:prSet/>
      <dgm:spPr/>
      <dgm:t>
        <a:bodyPr/>
        <a:lstStyle/>
        <a:p>
          <a:endParaRPr lang="pt-BR"/>
        </a:p>
      </dgm:t>
    </dgm:pt>
    <dgm:pt modelId="{969080BC-C4AF-48EF-973D-EEAC19177E6A}">
      <dgm:prSet phldrT="[Texto]"/>
      <dgm:spPr/>
      <dgm:t>
        <a:bodyPr/>
        <a:lstStyle/>
        <a:p>
          <a:r>
            <a:rPr lang="pt-BR" cap="all" dirty="0">
              <a:latin typeface="Arial" panose="020B0604020202020204" pitchFamily="34" charset="0"/>
              <a:cs typeface="Arial" panose="020B0604020202020204" pitchFamily="34" charset="0"/>
            </a:rPr>
            <a:t>VIII - A Minuta do instrumento por meio do qual será celebrada a parceria; e </a:t>
          </a:r>
          <a:r>
            <a:rPr lang="pt-BR" cap="all" baseline="0" dirty="0">
              <a:latin typeface="Arial" panose="020B0604020202020204" pitchFamily="34" charset="0"/>
              <a:cs typeface="Arial" panose="020B0604020202020204" pitchFamily="34" charset="0"/>
            </a:rPr>
            <a:t>; </a:t>
          </a:r>
        </a:p>
      </dgm:t>
    </dgm:pt>
    <dgm:pt modelId="{D5DD4BD5-B818-4067-9E64-8F2AF5064C32}" type="parTrans" cxnId="{98152CF7-DFC0-4762-BB0F-4158149F4A6F}">
      <dgm:prSet/>
      <dgm:spPr/>
      <dgm:t>
        <a:bodyPr/>
        <a:lstStyle/>
        <a:p>
          <a:endParaRPr lang="pt-BR"/>
        </a:p>
      </dgm:t>
    </dgm:pt>
    <dgm:pt modelId="{925E11F4-3FE1-4FD6-9F5A-A8BAC64A2FF9}" type="sibTrans" cxnId="{98152CF7-DFC0-4762-BB0F-4158149F4A6F}">
      <dgm:prSet/>
      <dgm:spPr/>
      <dgm:t>
        <a:bodyPr/>
        <a:lstStyle/>
        <a:p>
          <a:endParaRPr lang="pt-BR"/>
        </a:p>
      </dgm:t>
    </dgm:pt>
    <dgm:pt modelId="{4A0FC760-6D7E-4758-8645-98E23BC7CB07}">
      <dgm:prSet phldrT="[Texto]"/>
      <dgm:spPr/>
      <dgm:t>
        <a:bodyPr/>
        <a:lstStyle/>
        <a:p>
          <a:r>
            <a:rPr lang="pt-BR" cap="all" baseline="0" dirty="0">
              <a:latin typeface="Arial" panose="020B0604020202020204" pitchFamily="34" charset="0"/>
              <a:cs typeface="Arial" panose="020B0604020202020204" pitchFamily="34" charset="0"/>
            </a:rPr>
            <a:t>IX - De acordo com as características do objeto da parceria, medidas de acessibilidade para pessoas com deficiência ou mobilidade reduzida e idosos.</a:t>
          </a:r>
        </a:p>
      </dgm:t>
    </dgm:pt>
    <dgm:pt modelId="{35663723-A015-48C7-8D5F-160EF2AA4AFE}" type="parTrans" cxnId="{90D50B7B-E4C6-4985-9F26-76DC6AEC2451}">
      <dgm:prSet/>
      <dgm:spPr/>
      <dgm:t>
        <a:bodyPr/>
        <a:lstStyle/>
        <a:p>
          <a:endParaRPr lang="pt-BR"/>
        </a:p>
      </dgm:t>
    </dgm:pt>
    <dgm:pt modelId="{B92BD456-693A-45BB-BCA4-5342B536D5C8}" type="sibTrans" cxnId="{90D50B7B-E4C6-4985-9F26-76DC6AEC2451}">
      <dgm:prSet/>
      <dgm:spPr/>
      <dgm:t>
        <a:bodyPr/>
        <a:lstStyle/>
        <a:p>
          <a:endParaRPr lang="pt-BR"/>
        </a:p>
      </dgm:t>
    </dgm:pt>
    <dgm:pt modelId="{A84422C5-87E3-4166-9D05-F81E125D2F27}" type="pres">
      <dgm:prSet presAssocID="{65642375-0606-4F09-9CC6-B89C1DB1658F}" presName="linear" presStyleCnt="0">
        <dgm:presLayoutVars>
          <dgm:animLvl val="lvl"/>
          <dgm:resizeHandles val="exact"/>
        </dgm:presLayoutVars>
      </dgm:prSet>
      <dgm:spPr/>
    </dgm:pt>
    <dgm:pt modelId="{CC636855-5074-455E-B8B4-458A0104B4A3}" type="pres">
      <dgm:prSet presAssocID="{46EE7986-BA7A-43C5-82DA-8A68AC7878F7}" presName="parentText" presStyleLbl="node1" presStyleIdx="0" presStyleCnt="4" custLinFactNeighborX="-128">
        <dgm:presLayoutVars>
          <dgm:chMax val="0"/>
          <dgm:bulletEnabled val="1"/>
        </dgm:presLayoutVars>
      </dgm:prSet>
      <dgm:spPr/>
    </dgm:pt>
    <dgm:pt modelId="{9DB1BE6D-69BC-4AA1-9F9C-81975DEF6959}" type="pres">
      <dgm:prSet presAssocID="{E8462F11-54C9-45B1-B255-555E9A99A51A}" presName="spacer" presStyleCnt="0"/>
      <dgm:spPr/>
    </dgm:pt>
    <dgm:pt modelId="{8FEF1E54-D066-4787-8E2C-B85252824189}" type="pres">
      <dgm:prSet presAssocID="{1B56B135-7012-4684-8296-91B8C601B944}" presName="parentText" presStyleLbl="node1" presStyleIdx="1" presStyleCnt="4">
        <dgm:presLayoutVars>
          <dgm:chMax val="0"/>
          <dgm:bulletEnabled val="1"/>
        </dgm:presLayoutVars>
      </dgm:prSet>
      <dgm:spPr/>
    </dgm:pt>
    <dgm:pt modelId="{63164EBF-F99A-4799-B433-947A52106810}" type="pres">
      <dgm:prSet presAssocID="{D6C0F973-8E19-4EF0-9095-B3091AEBC5E0}" presName="spacer" presStyleCnt="0"/>
      <dgm:spPr/>
    </dgm:pt>
    <dgm:pt modelId="{D08613A2-4208-4AEF-8D43-AE027F55CA8B}" type="pres">
      <dgm:prSet presAssocID="{969080BC-C4AF-48EF-973D-EEAC19177E6A}" presName="parentText" presStyleLbl="node1" presStyleIdx="2" presStyleCnt="4" custLinFactNeighborY="6265">
        <dgm:presLayoutVars>
          <dgm:chMax val="0"/>
          <dgm:bulletEnabled val="1"/>
        </dgm:presLayoutVars>
      </dgm:prSet>
      <dgm:spPr/>
    </dgm:pt>
    <dgm:pt modelId="{A8913594-6B50-4E87-ABAA-EBBB912D0148}" type="pres">
      <dgm:prSet presAssocID="{925E11F4-3FE1-4FD6-9F5A-A8BAC64A2FF9}" presName="spacer" presStyleCnt="0"/>
      <dgm:spPr/>
    </dgm:pt>
    <dgm:pt modelId="{CA2EC35A-FC3D-412F-A3DD-603E72ECCC6E}" type="pres">
      <dgm:prSet presAssocID="{4A0FC760-6D7E-4758-8645-98E23BC7CB07}" presName="parentText" presStyleLbl="node1" presStyleIdx="3" presStyleCnt="4" custLinFactNeighborX="-128">
        <dgm:presLayoutVars>
          <dgm:chMax val="0"/>
          <dgm:bulletEnabled val="1"/>
        </dgm:presLayoutVars>
      </dgm:prSet>
      <dgm:spPr/>
    </dgm:pt>
  </dgm:ptLst>
  <dgm:cxnLst>
    <dgm:cxn modelId="{923B9304-08C1-48A0-8761-33406572ABF2}" srcId="{65642375-0606-4F09-9CC6-B89C1DB1658F}" destId="{1B56B135-7012-4684-8296-91B8C601B944}" srcOrd="1" destOrd="0" parTransId="{E27A2550-BFCF-46C0-891F-EA8776584876}" sibTransId="{D6C0F973-8E19-4EF0-9095-B3091AEBC5E0}"/>
    <dgm:cxn modelId="{E3B1B208-C0CD-4EE6-BC40-B559069A829F}" type="presOf" srcId="{65642375-0606-4F09-9CC6-B89C1DB1658F}" destId="{A84422C5-87E3-4166-9D05-F81E125D2F27}" srcOrd="0" destOrd="0" presId="urn:microsoft.com/office/officeart/2005/8/layout/vList2"/>
    <dgm:cxn modelId="{61E93648-49C6-4C91-8214-6E85A9816397}" srcId="{65642375-0606-4F09-9CC6-B89C1DB1658F}" destId="{46EE7986-BA7A-43C5-82DA-8A68AC7878F7}" srcOrd="0" destOrd="0" parTransId="{CB34736A-A3D4-4AA3-BF8E-9D0840D38DDC}" sibTransId="{E8462F11-54C9-45B1-B255-555E9A99A51A}"/>
    <dgm:cxn modelId="{B297D17A-7DFE-4A8D-A386-51C0EA8D06B0}" type="presOf" srcId="{46EE7986-BA7A-43C5-82DA-8A68AC7878F7}" destId="{CC636855-5074-455E-B8B4-458A0104B4A3}" srcOrd="0" destOrd="0" presId="urn:microsoft.com/office/officeart/2005/8/layout/vList2"/>
    <dgm:cxn modelId="{90D50B7B-E4C6-4985-9F26-76DC6AEC2451}" srcId="{65642375-0606-4F09-9CC6-B89C1DB1658F}" destId="{4A0FC760-6D7E-4758-8645-98E23BC7CB07}" srcOrd="3" destOrd="0" parTransId="{35663723-A015-48C7-8D5F-160EF2AA4AFE}" sibTransId="{B92BD456-693A-45BB-BCA4-5342B536D5C8}"/>
    <dgm:cxn modelId="{3C796D9A-3FC5-482D-92E8-794C4FCA5A0C}" type="presOf" srcId="{969080BC-C4AF-48EF-973D-EEAC19177E6A}" destId="{D08613A2-4208-4AEF-8D43-AE027F55CA8B}" srcOrd="0" destOrd="0" presId="urn:microsoft.com/office/officeart/2005/8/layout/vList2"/>
    <dgm:cxn modelId="{408A139C-FDEA-48FE-8D96-6C70BEB14B19}" type="presOf" srcId="{4A0FC760-6D7E-4758-8645-98E23BC7CB07}" destId="{CA2EC35A-FC3D-412F-A3DD-603E72ECCC6E}" srcOrd="0" destOrd="0" presId="urn:microsoft.com/office/officeart/2005/8/layout/vList2"/>
    <dgm:cxn modelId="{53A4AEE7-64F0-4480-A7B3-4C5638B492B1}" type="presOf" srcId="{1B56B135-7012-4684-8296-91B8C601B944}" destId="{8FEF1E54-D066-4787-8E2C-B85252824189}" srcOrd="0" destOrd="0" presId="urn:microsoft.com/office/officeart/2005/8/layout/vList2"/>
    <dgm:cxn modelId="{98152CF7-DFC0-4762-BB0F-4158149F4A6F}" srcId="{65642375-0606-4F09-9CC6-B89C1DB1658F}" destId="{969080BC-C4AF-48EF-973D-EEAC19177E6A}" srcOrd="2" destOrd="0" parTransId="{D5DD4BD5-B818-4067-9E64-8F2AF5064C32}" sibTransId="{925E11F4-3FE1-4FD6-9F5A-A8BAC64A2FF9}"/>
    <dgm:cxn modelId="{9B51DB07-B8CE-43FD-9B19-A29CC33AAA74}" type="presParOf" srcId="{A84422C5-87E3-4166-9D05-F81E125D2F27}" destId="{CC636855-5074-455E-B8B4-458A0104B4A3}" srcOrd="0" destOrd="0" presId="urn:microsoft.com/office/officeart/2005/8/layout/vList2"/>
    <dgm:cxn modelId="{AA21FACD-9407-451E-9D8F-9BCBCB7C2DAF}" type="presParOf" srcId="{A84422C5-87E3-4166-9D05-F81E125D2F27}" destId="{9DB1BE6D-69BC-4AA1-9F9C-81975DEF6959}" srcOrd="1" destOrd="0" presId="urn:microsoft.com/office/officeart/2005/8/layout/vList2"/>
    <dgm:cxn modelId="{5B43CEE3-2960-4CC8-9DE4-451C208BDD60}" type="presParOf" srcId="{A84422C5-87E3-4166-9D05-F81E125D2F27}" destId="{8FEF1E54-D066-4787-8E2C-B85252824189}" srcOrd="2" destOrd="0" presId="urn:microsoft.com/office/officeart/2005/8/layout/vList2"/>
    <dgm:cxn modelId="{223F100D-382B-4BB9-A38D-3A96C9E690BD}" type="presParOf" srcId="{A84422C5-87E3-4166-9D05-F81E125D2F27}" destId="{63164EBF-F99A-4799-B433-947A52106810}" srcOrd="3" destOrd="0" presId="urn:microsoft.com/office/officeart/2005/8/layout/vList2"/>
    <dgm:cxn modelId="{351EEC15-EE22-4A80-8408-770B953284C8}" type="presParOf" srcId="{A84422C5-87E3-4166-9D05-F81E125D2F27}" destId="{D08613A2-4208-4AEF-8D43-AE027F55CA8B}" srcOrd="4" destOrd="0" presId="urn:microsoft.com/office/officeart/2005/8/layout/vList2"/>
    <dgm:cxn modelId="{7A25B3A4-DC2C-4FE4-95B4-4F589B33860F}" type="presParOf" srcId="{A84422C5-87E3-4166-9D05-F81E125D2F27}" destId="{A8913594-6B50-4E87-ABAA-EBBB912D0148}" srcOrd="5" destOrd="0" presId="urn:microsoft.com/office/officeart/2005/8/layout/vList2"/>
    <dgm:cxn modelId="{A1751251-6C59-45E8-9364-316D1BE13C28}" type="presParOf" srcId="{A84422C5-87E3-4166-9D05-F81E125D2F27}" destId="{CA2EC35A-FC3D-412F-A3DD-603E72ECCC6E}"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36855-5074-455E-B8B4-458A0104B4A3}">
      <dsp:nvSpPr>
        <dsp:cNvPr id="0" name=""/>
        <dsp:cNvSpPr/>
      </dsp:nvSpPr>
      <dsp:spPr>
        <a:xfrm>
          <a:off x="0" y="86817"/>
          <a:ext cx="10178714" cy="731981"/>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latin typeface="Arial" panose="020B0604020202020204" pitchFamily="34" charset="0"/>
              <a:cs typeface="Arial" panose="020B0604020202020204" pitchFamily="34" charset="0"/>
            </a:rPr>
            <a:t>I – A PROGRAMAÇÃO ORÇAMENTÁRIA QUE AUTORIZA E VIABILIZA A CELEBRAÇÃO DA PARCERIA;</a:t>
          </a:r>
        </a:p>
      </dsp:txBody>
      <dsp:txXfrm>
        <a:off x="35732" y="122549"/>
        <a:ext cx="10107250" cy="660517"/>
      </dsp:txXfrm>
    </dsp:sp>
    <dsp:sp modelId="{8FEF1E54-D066-4787-8E2C-B85252824189}">
      <dsp:nvSpPr>
        <dsp:cNvPr id="0" name=""/>
        <dsp:cNvSpPr/>
      </dsp:nvSpPr>
      <dsp:spPr>
        <a:xfrm>
          <a:off x="0" y="859118"/>
          <a:ext cx="10178714" cy="731981"/>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cap="all" baseline="0" dirty="0">
              <a:latin typeface="Arial" panose="020B0604020202020204" pitchFamily="34" charset="0"/>
              <a:cs typeface="Arial" panose="020B0604020202020204" pitchFamily="34" charset="0"/>
            </a:rPr>
            <a:t>II - O tipo de parceria a ser celebrada, se de colaboração ou de fomento;</a:t>
          </a:r>
        </a:p>
      </dsp:txBody>
      <dsp:txXfrm>
        <a:off x="35732" y="894850"/>
        <a:ext cx="10107250" cy="660517"/>
      </dsp:txXfrm>
    </dsp:sp>
    <dsp:sp modelId="{D08613A2-4208-4AEF-8D43-AE027F55CA8B}">
      <dsp:nvSpPr>
        <dsp:cNvPr id="0" name=""/>
        <dsp:cNvSpPr/>
      </dsp:nvSpPr>
      <dsp:spPr>
        <a:xfrm>
          <a:off x="0" y="1633945"/>
          <a:ext cx="10178714" cy="731981"/>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cap="all" baseline="0" dirty="0">
              <a:latin typeface="Arial" panose="020B0604020202020204" pitchFamily="34" charset="0"/>
              <a:cs typeface="Arial" panose="020B0604020202020204" pitchFamily="34" charset="0"/>
            </a:rPr>
            <a:t>III - O objeto da parceria, relacionado à área correspondente da política, plano, programa ou ação da Administração Pública Municipal Direta ou Indireta; </a:t>
          </a:r>
        </a:p>
      </dsp:txBody>
      <dsp:txXfrm>
        <a:off x="35732" y="1669677"/>
        <a:ext cx="10107250" cy="660517"/>
      </dsp:txXfrm>
    </dsp:sp>
    <dsp:sp modelId="{CA2EC35A-FC3D-412F-A3DD-603E72ECCC6E}">
      <dsp:nvSpPr>
        <dsp:cNvPr id="0" name=""/>
        <dsp:cNvSpPr/>
      </dsp:nvSpPr>
      <dsp:spPr>
        <a:xfrm>
          <a:off x="0" y="2403721"/>
          <a:ext cx="10178714" cy="731981"/>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cap="all" baseline="0" dirty="0">
              <a:latin typeface="Arial" panose="020B0604020202020204" pitchFamily="34" charset="0"/>
              <a:cs typeface="Arial" panose="020B0604020202020204" pitchFamily="34" charset="0"/>
            </a:rPr>
            <a:t>IV - As datas, os prazos, as condições, o local e a forma de apresentação das propostas; </a:t>
          </a:r>
        </a:p>
      </dsp:txBody>
      <dsp:txXfrm>
        <a:off x="35732" y="2439453"/>
        <a:ext cx="10107250" cy="660517"/>
      </dsp:txXfrm>
    </dsp:sp>
    <dsp:sp modelId="{5A876852-4A90-46C9-AAD6-C1D827F5ECB7}">
      <dsp:nvSpPr>
        <dsp:cNvPr id="0" name=""/>
        <dsp:cNvSpPr/>
      </dsp:nvSpPr>
      <dsp:spPr>
        <a:xfrm>
          <a:off x="0" y="3176022"/>
          <a:ext cx="10178714" cy="731981"/>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cap="all" baseline="0" dirty="0">
              <a:latin typeface="Arial" panose="020B0604020202020204" pitchFamily="34" charset="0"/>
              <a:cs typeface="Arial" panose="020B0604020202020204" pitchFamily="34" charset="0"/>
            </a:rPr>
            <a:t>V - As datas e os critérios de seleção e julgamento das propostas, inclusive no que se refere à metodologia de pontuação e ao peso atribuído a cada um dos critérios estabelecidos, se for o caso; </a:t>
          </a:r>
        </a:p>
      </dsp:txBody>
      <dsp:txXfrm>
        <a:off x="35732" y="3211754"/>
        <a:ext cx="10107250" cy="66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36855-5074-455E-B8B4-458A0104B4A3}">
      <dsp:nvSpPr>
        <dsp:cNvPr id="0" name=""/>
        <dsp:cNvSpPr/>
      </dsp:nvSpPr>
      <dsp:spPr>
        <a:xfrm>
          <a:off x="0" y="24250"/>
          <a:ext cx="10178714" cy="947699"/>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cap="all" baseline="0" dirty="0">
              <a:latin typeface="Arial" panose="020B0604020202020204" pitchFamily="34" charset="0"/>
              <a:cs typeface="Arial" panose="020B0604020202020204" pitchFamily="34" charset="0"/>
            </a:rPr>
            <a:t>VI - O valor previsto para a realização do objeto; </a:t>
          </a:r>
        </a:p>
      </dsp:txBody>
      <dsp:txXfrm>
        <a:off x="46263" y="70513"/>
        <a:ext cx="10086188" cy="855173"/>
      </dsp:txXfrm>
    </dsp:sp>
    <dsp:sp modelId="{8FEF1E54-D066-4787-8E2C-B85252824189}">
      <dsp:nvSpPr>
        <dsp:cNvPr id="0" name=""/>
        <dsp:cNvSpPr/>
      </dsp:nvSpPr>
      <dsp:spPr>
        <a:xfrm>
          <a:off x="0" y="1023790"/>
          <a:ext cx="10178714" cy="947699"/>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cap="all" baseline="0" dirty="0">
              <a:latin typeface="Arial" panose="020B0604020202020204" pitchFamily="34" charset="0"/>
              <a:cs typeface="Arial" panose="020B0604020202020204" pitchFamily="34" charset="0"/>
            </a:rPr>
            <a:t>VII - As condições para interposição de recurso administrativo; </a:t>
          </a:r>
        </a:p>
      </dsp:txBody>
      <dsp:txXfrm>
        <a:off x="46263" y="1070053"/>
        <a:ext cx="10086188" cy="855173"/>
      </dsp:txXfrm>
    </dsp:sp>
    <dsp:sp modelId="{D08613A2-4208-4AEF-8D43-AE027F55CA8B}">
      <dsp:nvSpPr>
        <dsp:cNvPr id="0" name=""/>
        <dsp:cNvSpPr/>
      </dsp:nvSpPr>
      <dsp:spPr>
        <a:xfrm>
          <a:off x="0" y="2026578"/>
          <a:ext cx="10178714" cy="947699"/>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cap="all" dirty="0">
              <a:latin typeface="Arial" panose="020B0604020202020204" pitchFamily="34" charset="0"/>
              <a:cs typeface="Arial" panose="020B0604020202020204" pitchFamily="34" charset="0"/>
            </a:rPr>
            <a:t>VIII - A Minuta do instrumento por meio do qual será celebrada a parceria; e </a:t>
          </a:r>
          <a:r>
            <a:rPr lang="pt-BR" sz="1800" kern="1200" cap="all" baseline="0" dirty="0">
              <a:latin typeface="Arial" panose="020B0604020202020204" pitchFamily="34" charset="0"/>
              <a:cs typeface="Arial" panose="020B0604020202020204" pitchFamily="34" charset="0"/>
            </a:rPr>
            <a:t>; </a:t>
          </a:r>
        </a:p>
      </dsp:txBody>
      <dsp:txXfrm>
        <a:off x="46263" y="2072841"/>
        <a:ext cx="10086188" cy="855173"/>
      </dsp:txXfrm>
    </dsp:sp>
    <dsp:sp modelId="{CA2EC35A-FC3D-412F-A3DD-603E72ECCC6E}">
      <dsp:nvSpPr>
        <dsp:cNvPr id="0" name=""/>
        <dsp:cNvSpPr/>
      </dsp:nvSpPr>
      <dsp:spPr>
        <a:xfrm>
          <a:off x="0" y="3022870"/>
          <a:ext cx="10178714" cy="947699"/>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cap="all" baseline="0" dirty="0">
              <a:latin typeface="Arial" panose="020B0604020202020204" pitchFamily="34" charset="0"/>
              <a:cs typeface="Arial" panose="020B0604020202020204" pitchFamily="34" charset="0"/>
            </a:rPr>
            <a:t>IX - De acordo com as características do objeto da parceria, medidas de acessibilidade para pessoas com deficiência ou mobilidade reduzida e idosos.</a:t>
          </a:r>
        </a:p>
      </dsp:txBody>
      <dsp:txXfrm>
        <a:off x="46263" y="3069133"/>
        <a:ext cx="10086188" cy="8551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t-BR"/>
              <a:t>Clique para editar o título Mestre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15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116523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47726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837764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8616032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94646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690375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86593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9249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6343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t-BR"/>
              <a:t>Clique para editar o título Mestre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8968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5014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9742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0496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2228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6843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509A250-FF31-4206-8172-F9D3106AACB1}" type="datetimeFigureOut">
              <a:rPr lang="en-US" smtClean="0"/>
              <a:t>12/10/2023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7655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509A250-FF31-4206-8172-F9D3106AACB1}" type="datetimeFigureOut">
              <a:rPr lang="en-US" smtClean="0"/>
              <a:t>12/10/2023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00708792"/>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F7559-B5CC-4CF1-9FE5-545A92058CBC}"/>
              </a:ext>
            </a:extLst>
          </p:cNvPr>
          <p:cNvSpPr>
            <a:spLocks noGrp="1"/>
          </p:cNvSpPr>
          <p:nvPr>
            <p:ph type="ctrTitle"/>
          </p:nvPr>
        </p:nvSpPr>
        <p:spPr>
          <a:xfrm>
            <a:off x="684211" y="1359568"/>
            <a:ext cx="9506535" cy="2971801"/>
          </a:xfrm>
        </p:spPr>
        <p:txBody>
          <a:bodyPr>
            <a:noAutofit/>
          </a:bodyPr>
          <a:lstStyle/>
          <a:p>
            <a:r>
              <a:rPr lang="pt-BR" sz="5500" b="1" dirty="0">
                <a:effectLst>
                  <a:outerShdw blurRad="38100" dist="38100" dir="2700000" algn="tl">
                    <a:srgbClr val="000000">
                      <a:alpha val="43137"/>
                    </a:srgbClr>
                  </a:outerShdw>
                </a:effectLst>
                <a:latin typeface="Arial Black" panose="020B0A04020102020204" pitchFamily="34" charset="0"/>
              </a:rPr>
              <a:t>MARCO REGULATÓRIO DAS ORGANIZAÇÕES DA SOCIEDADE CIVIL</a:t>
            </a:r>
            <a:endParaRPr lang="pt-BR" sz="5500" dirty="0">
              <a:effectLst>
                <a:outerShdw blurRad="38100" dist="38100" dir="2700000" algn="tl">
                  <a:srgbClr val="000000">
                    <a:alpha val="43137"/>
                  </a:srgbClr>
                </a:outerShdw>
              </a:effectLst>
              <a:latin typeface="Arial Black" panose="020B0A04020102020204" pitchFamily="34" charset="0"/>
            </a:endParaRPr>
          </a:p>
        </p:txBody>
      </p:sp>
      <p:sp>
        <p:nvSpPr>
          <p:cNvPr id="3" name="Subtítulo 2">
            <a:extLst>
              <a:ext uri="{FF2B5EF4-FFF2-40B4-BE49-F238E27FC236}">
                <a16:creationId xmlns:a16="http://schemas.microsoft.com/office/drawing/2014/main" id="{7AAA1FE6-AEA2-4029-90F8-CF67967A488F}"/>
              </a:ext>
            </a:extLst>
          </p:cNvPr>
          <p:cNvSpPr>
            <a:spLocks noGrp="1"/>
          </p:cNvSpPr>
          <p:nvPr>
            <p:ph type="subTitle" idx="1"/>
          </p:nvPr>
        </p:nvSpPr>
        <p:spPr>
          <a:xfrm>
            <a:off x="684211" y="4740442"/>
            <a:ext cx="7371217" cy="1050758"/>
          </a:xfrm>
        </p:spPr>
        <p:txBody>
          <a:bodyPr>
            <a:normAutofit/>
          </a:bodyPr>
          <a:lstStyle/>
          <a:p>
            <a:r>
              <a:rPr lang="pt-BR" sz="2400" b="1" i="1" dirty="0">
                <a:solidFill>
                  <a:schemeClr val="tx1"/>
                </a:solidFill>
                <a:latin typeface="Arial" panose="020B0604020202020204" pitchFamily="34" charset="0"/>
                <a:cs typeface="Arial" panose="020B0604020202020204" pitchFamily="34" charset="0"/>
              </a:rPr>
              <a:t>CONTROLADORIA GERAL</a:t>
            </a:r>
          </a:p>
          <a:p>
            <a:r>
              <a:rPr lang="pt-BR" sz="2400" b="1" i="1" dirty="0">
                <a:solidFill>
                  <a:schemeClr val="tx1"/>
                </a:solidFill>
                <a:latin typeface="Arial" panose="020B0604020202020204" pitchFamily="34" charset="0"/>
                <a:cs typeface="Arial" panose="020B0604020202020204" pitchFamily="34" charset="0"/>
              </a:rPr>
              <a:t>DEZEMBRO - 2023</a:t>
            </a:r>
          </a:p>
        </p:txBody>
      </p:sp>
      <p:pic>
        <p:nvPicPr>
          <p:cNvPr id="4" name="Imagem 3">
            <a:extLst>
              <a:ext uri="{FF2B5EF4-FFF2-40B4-BE49-F238E27FC236}">
                <a16:creationId xmlns:a16="http://schemas.microsoft.com/office/drawing/2014/main" id="{9972F1AB-7DA2-495F-88BD-11864CD9FD38}"/>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6" name="Imagem 5" descr="Logotipo&#10;&#10;Descrição gerada automaticamente">
            <a:extLst>
              <a:ext uri="{FF2B5EF4-FFF2-40B4-BE49-F238E27FC236}">
                <a16:creationId xmlns:a16="http://schemas.microsoft.com/office/drawing/2014/main" id="{F044E941-A3F3-528E-C894-07AA4F1BBD4A}"/>
              </a:ext>
            </a:extLst>
          </p:cNvPr>
          <p:cNvPicPr>
            <a:picLocks noChangeAspect="1"/>
          </p:cNvPicPr>
          <p:nvPr/>
        </p:nvPicPr>
        <p:blipFill>
          <a:blip r:embed="rId3"/>
          <a:stretch>
            <a:fillRect/>
          </a:stretch>
        </p:blipFill>
        <p:spPr>
          <a:xfrm>
            <a:off x="9421049" y="155671"/>
            <a:ext cx="2277465" cy="1759859"/>
          </a:xfrm>
          <a:prstGeom prst="rect">
            <a:avLst/>
          </a:prstGeom>
        </p:spPr>
      </p:pic>
    </p:spTree>
    <p:extLst>
      <p:ext uri="{BB962C8B-B14F-4D97-AF65-F5344CB8AC3E}">
        <p14:creationId xmlns:p14="http://schemas.microsoft.com/office/powerpoint/2010/main" val="94089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SÃO OS INSTRUMENTOS JURÍDICOS DE PARCERIA ENTRE A ADMINISTRAÇÃO PÚBLICA E AS </a:t>
            </a:r>
            <a:r>
              <a:rPr lang="pt-BR"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OSCs</a:t>
            </a: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6" name="Imagem 5" descr="Ícone&#10;&#10;Descrição gerada automaticamente">
            <a:extLst>
              <a:ext uri="{FF2B5EF4-FFF2-40B4-BE49-F238E27FC236}">
                <a16:creationId xmlns:a16="http://schemas.microsoft.com/office/drawing/2014/main" id="{460D3C91-1AAF-D539-9B74-FC4FFD71A25D}"/>
              </a:ext>
            </a:extLst>
          </p:cNvPr>
          <p:cNvPicPr>
            <a:picLocks noChangeAspect="1"/>
          </p:cNvPicPr>
          <p:nvPr/>
        </p:nvPicPr>
        <p:blipFill>
          <a:blip r:embed="rId4"/>
          <a:stretch>
            <a:fillRect/>
          </a:stretch>
        </p:blipFill>
        <p:spPr>
          <a:xfrm>
            <a:off x="234028" y="1175071"/>
            <a:ext cx="831600" cy="831600"/>
          </a:xfrm>
          <a:prstGeom prst="rect">
            <a:avLst/>
          </a:prstGeom>
        </p:spPr>
      </p:pic>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5050" y="2953947"/>
            <a:ext cx="1897383" cy="1897383"/>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352928" y="4857778"/>
            <a:ext cx="3649592" cy="400110"/>
          </a:xfrm>
          <a:prstGeom prst="rect">
            <a:avLst/>
          </a:prstGeom>
          <a:solidFill>
            <a:schemeClr val="tx1"/>
          </a:solidFill>
        </p:spPr>
        <p:txBody>
          <a:bodyPr wrap="square" rtlCol="0">
            <a:spAutoFit/>
          </a:bodyPr>
          <a:lstStyle/>
          <a:p>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TERMO DE COLABORAÇÃO</a:t>
            </a:r>
            <a:endParaRPr lang="pt-BR" sz="2000" b="1" dirty="0"/>
          </a:p>
        </p:txBody>
      </p:sp>
      <p:sp>
        <p:nvSpPr>
          <p:cNvPr id="7" name="CaixaDeTexto 6">
            <a:extLst>
              <a:ext uri="{FF2B5EF4-FFF2-40B4-BE49-F238E27FC236}">
                <a16:creationId xmlns:a16="http://schemas.microsoft.com/office/drawing/2014/main" id="{71E5EA0E-039E-B662-8281-7AF3C2C6FEDC}"/>
              </a:ext>
            </a:extLst>
          </p:cNvPr>
          <p:cNvSpPr txBox="1"/>
          <p:nvPr/>
        </p:nvSpPr>
        <p:spPr>
          <a:xfrm>
            <a:off x="4199020" y="2744005"/>
            <a:ext cx="7640051" cy="2862322"/>
          </a:xfrm>
          <a:prstGeom prst="rect">
            <a:avLst/>
          </a:prstGeom>
          <a:solidFill>
            <a:schemeClr val="tx1"/>
          </a:solidFill>
        </p:spPr>
        <p:txBody>
          <a:bodyPr wrap="square" rtlCol="0">
            <a:spAutoFit/>
          </a:bodyPr>
          <a:lstStyle/>
          <a:p>
            <a:pPr algn="just"/>
            <a:r>
              <a:rPr lang="pt-BR"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Objetiva a consecução de políticas públicas, sejam atividades ou projetos propostos pela Administração pública, com parâmetros, metas e formas de avaliação previamente determinados. Envolve transferência de recursos financeiros.</a:t>
            </a:r>
            <a:endParaRPr lang="pt-BR" sz="3000" dirty="0"/>
          </a:p>
        </p:txBody>
      </p:sp>
      <p:sp>
        <p:nvSpPr>
          <p:cNvPr id="10" name="Retângulo 9">
            <a:extLst>
              <a:ext uri="{FF2B5EF4-FFF2-40B4-BE49-F238E27FC236}">
                <a16:creationId xmlns:a16="http://schemas.microsoft.com/office/drawing/2014/main" id="{7827C434-C918-94EE-5179-7860AB8E456E}"/>
              </a:ext>
            </a:extLst>
          </p:cNvPr>
          <p:cNvSpPr/>
          <p:nvPr/>
        </p:nvSpPr>
        <p:spPr>
          <a:xfrm>
            <a:off x="4032191" y="2848976"/>
            <a:ext cx="45719" cy="283704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2032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SÃO OS INSTRUMENTOS JURÍDICOS DE PARCERIA ENTRE A ADMINISTRAÇÃO PÚBLICA E AS </a:t>
            </a:r>
            <a:r>
              <a:rPr lang="pt-BR"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OSCs</a:t>
            </a: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6" name="Imagem 5" descr="Ícone&#10;&#10;Descrição gerada automaticamente">
            <a:extLst>
              <a:ext uri="{FF2B5EF4-FFF2-40B4-BE49-F238E27FC236}">
                <a16:creationId xmlns:a16="http://schemas.microsoft.com/office/drawing/2014/main" id="{460D3C91-1AAF-D539-9B74-FC4FFD71A25D}"/>
              </a:ext>
            </a:extLst>
          </p:cNvPr>
          <p:cNvPicPr>
            <a:picLocks noChangeAspect="1"/>
          </p:cNvPicPr>
          <p:nvPr/>
        </p:nvPicPr>
        <p:blipFill>
          <a:blip r:embed="rId4"/>
          <a:stretch>
            <a:fillRect/>
          </a:stretch>
        </p:blipFill>
        <p:spPr>
          <a:xfrm>
            <a:off x="234028" y="1175071"/>
            <a:ext cx="831600" cy="831600"/>
          </a:xfrm>
          <a:prstGeom prst="rect">
            <a:avLst/>
          </a:prstGeom>
        </p:spPr>
      </p:pic>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5050" y="2953947"/>
            <a:ext cx="1897383" cy="1897383"/>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352928" y="4857778"/>
            <a:ext cx="3649592" cy="707886"/>
          </a:xfrm>
          <a:prstGeom prst="rect">
            <a:avLst/>
          </a:prstGeom>
          <a:solidFill>
            <a:schemeClr val="tx1"/>
          </a:solidFill>
        </p:spPr>
        <p:txBody>
          <a:bodyPr wrap="square" rtlCol="0">
            <a:spAutoFit/>
          </a:bodyPr>
          <a:lstStyle/>
          <a:p>
            <a:r>
              <a:rPr lang="pt-B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ACORDO</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COOPERAÇÃO</a:t>
            </a:r>
            <a:endParaRPr lang="pt-BR" sz="2000" b="1" dirty="0"/>
          </a:p>
        </p:txBody>
      </p:sp>
      <p:sp>
        <p:nvSpPr>
          <p:cNvPr id="7" name="CaixaDeTexto 6">
            <a:extLst>
              <a:ext uri="{FF2B5EF4-FFF2-40B4-BE49-F238E27FC236}">
                <a16:creationId xmlns:a16="http://schemas.microsoft.com/office/drawing/2014/main" id="{71E5EA0E-039E-B662-8281-7AF3C2C6FEDC}"/>
              </a:ext>
            </a:extLst>
          </p:cNvPr>
          <p:cNvSpPr txBox="1"/>
          <p:nvPr/>
        </p:nvSpPr>
        <p:spPr>
          <a:xfrm>
            <a:off x="4199020" y="2744005"/>
            <a:ext cx="7640051" cy="2862322"/>
          </a:xfrm>
          <a:prstGeom prst="rect">
            <a:avLst/>
          </a:prstGeom>
          <a:solidFill>
            <a:schemeClr val="tx1"/>
          </a:solidFill>
        </p:spPr>
        <p:txBody>
          <a:bodyPr wrap="square" rtlCol="0">
            <a:spAutoFit/>
          </a:bodyPr>
          <a:lstStyle/>
          <a:p>
            <a:pPr algn="just"/>
            <a:r>
              <a:rPr lang="pt-BR"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Neste tipo de modalidade não existe a transferência de recursos financeiros, pois é a organização social quem estabelece a parceria com a administração pública, para a execução de projetos de interesse mútuo com finalidade pública. </a:t>
            </a:r>
            <a:endParaRPr lang="pt-BR" sz="3000" dirty="0"/>
          </a:p>
        </p:txBody>
      </p:sp>
      <p:sp>
        <p:nvSpPr>
          <p:cNvPr id="5" name="Retângulo 4">
            <a:extLst>
              <a:ext uri="{FF2B5EF4-FFF2-40B4-BE49-F238E27FC236}">
                <a16:creationId xmlns:a16="http://schemas.microsoft.com/office/drawing/2014/main" id="{4B53EA83-002B-8B52-40D4-1B02A0BA84A8}"/>
              </a:ext>
            </a:extLst>
          </p:cNvPr>
          <p:cNvSpPr/>
          <p:nvPr/>
        </p:nvSpPr>
        <p:spPr>
          <a:xfrm>
            <a:off x="4032191" y="2848976"/>
            <a:ext cx="45719" cy="283704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6047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7165394"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A BUROCRACIA E FORMALIDADES?</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634916"/>
            <a:ext cx="10960769" cy="3539430"/>
          </a:xfrm>
          <a:prstGeom prst="rect">
            <a:avLst/>
          </a:prstGeom>
          <a:solidFill>
            <a:schemeClr val="tx1"/>
          </a:solidFill>
        </p:spPr>
        <p:txBody>
          <a:bodyPr wrap="square" rtlCol="0">
            <a:spAutoFit/>
          </a:bodyPr>
          <a:lstStyle/>
          <a:p>
            <a:pPr algn="just"/>
            <a:r>
              <a:rPr lang="pt-BR"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forma não tem que prevalecer sobre o conteúdo. A formalidade não deve ser tanta que inviabilize o evento. </a:t>
            </a:r>
          </a:p>
          <a:p>
            <a:pPr algn="just"/>
            <a:endParaRPr lang="pt-BR" sz="3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pt-BR"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Porém, é indispensável ter regras mínimas. Então, as regras elas existem para darem segurança, mas também elas não podem ser vistas de maneira impeditiva ao evento. Isso tudo tem que ser discutido.</a:t>
            </a:r>
            <a:endParaRPr lang="pt-BR" dirty="0"/>
          </a:p>
        </p:txBody>
      </p:sp>
      <p:pic>
        <p:nvPicPr>
          <p:cNvPr id="6" name="Imagem 5" descr="Ícone&#10;&#10;Descrição gerada automaticamente">
            <a:extLst>
              <a:ext uri="{FF2B5EF4-FFF2-40B4-BE49-F238E27FC236}">
                <a16:creationId xmlns:a16="http://schemas.microsoft.com/office/drawing/2014/main" id="{F64A3A90-3E89-03C5-8F24-845A54C2CF20}"/>
              </a:ext>
            </a:extLst>
          </p:cNvPr>
          <p:cNvPicPr>
            <a:picLocks noChangeAspect="1"/>
          </p:cNvPicPr>
          <p:nvPr/>
        </p:nvPicPr>
        <p:blipFill>
          <a:blip r:embed="rId4"/>
          <a:stretch>
            <a:fillRect/>
          </a:stretch>
        </p:blipFill>
        <p:spPr>
          <a:xfrm>
            <a:off x="234028" y="1184312"/>
            <a:ext cx="831600" cy="831600"/>
          </a:xfrm>
          <a:prstGeom prst="rect">
            <a:avLst/>
          </a:prstGeom>
        </p:spPr>
      </p:pic>
    </p:spTree>
    <p:extLst>
      <p:ext uri="{BB962C8B-B14F-4D97-AF65-F5344CB8AC3E}">
        <p14:creationId xmlns:p14="http://schemas.microsoft.com/office/powerpoint/2010/main" val="398692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7165394"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QUE É CHAMAMENTO PÚBLICO?</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634916"/>
            <a:ext cx="10960769" cy="3046988"/>
          </a:xfrm>
          <a:prstGeom prst="rect">
            <a:avLst/>
          </a:prstGeom>
          <a:solidFill>
            <a:schemeClr val="tx1"/>
          </a:solidFill>
        </p:spPr>
        <p:txBody>
          <a:bodyPr wrap="square" rtlCol="0">
            <a:spAutoFit/>
          </a:bodyPr>
          <a:lstStyle/>
          <a:p>
            <a:pPr algn="just"/>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Chamamento Público </a:t>
            </a:r>
            <a:r>
              <a:rPr lang="pt-BR"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é o procedimento que visa selecionar a organização social que irá celebrar parceria com a Administração Pública. O chamamento público é a forma de garantir igualdade de competição entre as organizações participantes na busca por recursos públicos e também a seleção da melhor proposta.</a:t>
            </a:r>
            <a:endParaRPr lang="pt-BR" dirty="0"/>
          </a:p>
        </p:txBody>
      </p:sp>
      <p:pic>
        <p:nvPicPr>
          <p:cNvPr id="5" name="Imagem 4" descr="Ícone&#10;&#10;Descrição gerada automaticamente">
            <a:extLst>
              <a:ext uri="{FF2B5EF4-FFF2-40B4-BE49-F238E27FC236}">
                <a16:creationId xmlns:a16="http://schemas.microsoft.com/office/drawing/2014/main" id="{C26AB113-7667-3C1C-D345-0C442E986E16}"/>
              </a:ext>
            </a:extLst>
          </p:cNvPr>
          <p:cNvPicPr>
            <a:picLocks noChangeAspect="1"/>
          </p:cNvPicPr>
          <p:nvPr/>
        </p:nvPicPr>
        <p:blipFill>
          <a:blip r:embed="rId4"/>
          <a:stretch>
            <a:fillRect/>
          </a:stretch>
        </p:blipFill>
        <p:spPr>
          <a:xfrm>
            <a:off x="234028" y="1184312"/>
            <a:ext cx="831600" cy="831600"/>
          </a:xfrm>
          <a:prstGeom prst="rect">
            <a:avLst/>
          </a:prstGeom>
        </p:spPr>
      </p:pic>
    </p:spTree>
    <p:extLst>
      <p:ext uri="{BB962C8B-B14F-4D97-AF65-F5344CB8AC3E}">
        <p14:creationId xmlns:p14="http://schemas.microsoft.com/office/powerpoint/2010/main" val="44580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861774"/>
          </a:xfrm>
          <a:prstGeom prst="rect">
            <a:avLst/>
          </a:prstGeom>
          <a:solidFill>
            <a:schemeClr val="tx1"/>
          </a:solidFill>
        </p:spPr>
        <p:txBody>
          <a:bodyPr wrap="square" rtlCol="0">
            <a:spAutoFit/>
          </a:bodyPr>
          <a:lstStyle/>
          <a:p>
            <a:pPr algn="l"/>
            <a:r>
              <a:rPr lang="pt-BR" sz="2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QUE DEVERÁ CONTER NO EDITAL DE CHAMAMENTO PÚBLICO DE ACORDO COM O ART. 8º DO DECRETO MUNICIPAL Nº 616/2020?</a:t>
            </a:r>
          </a:p>
        </p:txBody>
      </p:sp>
      <p:pic>
        <p:nvPicPr>
          <p:cNvPr id="10" name="Imagem 9" descr="Ícone&#10;&#10;Descrição gerada automaticamente">
            <a:extLst>
              <a:ext uri="{FF2B5EF4-FFF2-40B4-BE49-F238E27FC236}">
                <a16:creationId xmlns:a16="http://schemas.microsoft.com/office/drawing/2014/main" id="{A34B27BD-58F0-FEE4-1ACE-E07584D1A596}"/>
              </a:ext>
            </a:extLst>
          </p:cNvPr>
          <p:cNvPicPr>
            <a:picLocks noChangeAspect="1"/>
          </p:cNvPicPr>
          <p:nvPr/>
        </p:nvPicPr>
        <p:blipFill>
          <a:blip r:embed="rId4"/>
          <a:stretch>
            <a:fillRect/>
          </a:stretch>
        </p:blipFill>
        <p:spPr>
          <a:xfrm>
            <a:off x="234028" y="1184864"/>
            <a:ext cx="831600" cy="831600"/>
          </a:xfrm>
          <a:prstGeom prst="rect">
            <a:avLst/>
          </a:prstGeom>
        </p:spPr>
      </p:pic>
      <p:graphicFrame>
        <p:nvGraphicFramePr>
          <p:cNvPr id="13" name="Diagrama 12">
            <a:extLst>
              <a:ext uri="{FF2B5EF4-FFF2-40B4-BE49-F238E27FC236}">
                <a16:creationId xmlns:a16="http://schemas.microsoft.com/office/drawing/2014/main" id="{15B2E60E-287E-A952-C588-A850F4623371}"/>
              </a:ext>
            </a:extLst>
          </p:cNvPr>
          <p:cNvGraphicFramePr/>
          <p:nvPr>
            <p:extLst>
              <p:ext uri="{D42A27DB-BD31-4B8C-83A1-F6EECF244321}">
                <p14:modId xmlns:p14="http://schemas.microsoft.com/office/powerpoint/2010/main" val="1425075232"/>
              </p:ext>
            </p:extLst>
          </p:nvPr>
        </p:nvGraphicFramePr>
        <p:xfrm>
          <a:off x="1239253" y="2418011"/>
          <a:ext cx="10178715" cy="39948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71832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861774"/>
          </a:xfrm>
          <a:prstGeom prst="rect">
            <a:avLst/>
          </a:prstGeom>
          <a:solidFill>
            <a:schemeClr val="tx1"/>
          </a:solidFill>
        </p:spPr>
        <p:txBody>
          <a:bodyPr wrap="square" rtlCol="0">
            <a:spAutoFit/>
          </a:bodyPr>
          <a:lstStyle/>
          <a:p>
            <a:pPr algn="l"/>
            <a:r>
              <a:rPr lang="pt-BR" sz="2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QUE DEVERÁ CONTER NO EDITAL DE CHAMAMENTO PÚBLICO DE ACORDO COM O ART. 8º DO DECRETO MUNICIPAL Nº 616/2020?</a:t>
            </a:r>
          </a:p>
        </p:txBody>
      </p:sp>
      <p:pic>
        <p:nvPicPr>
          <p:cNvPr id="10" name="Imagem 9" descr="Ícone&#10;&#10;Descrição gerada automaticamente">
            <a:extLst>
              <a:ext uri="{FF2B5EF4-FFF2-40B4-BE49-F238E27FC236}">
                <a16:creationId xmlns:a16="http://schemas.microsoft.com/office/drawing/2014/main" id="{A34B27BD-58F0-FEE4-1ACE-E07584D1A596}"/>
              </a:ext>
            </a:extLst>
          </p:cNvPr>
          <p:cNvPicPr>
            <a:picLocks noChangeAspect="1"/>
          </p:cNvPicPr>
          <p:nvPr/>
        </p:nvPicPr>
        <p:blipFill>
          <a:blip r:embed="rId4"/>
          <a:stretch>
            <a:fillRect/>
          </a:stretch>
        </p:blipFill>
        <p:spPr>
          <a:xfrm>
            <a:off x="234028" y="1184864"/>
            <a:ext cx="831600" cy="831600"/>
          </a:xfrm>
          <a:prstGeom prst="rect">
            <a:avLst/>
          </a:prstGeom>
        </p:spPr>
      </p:pic>
      <p:graphicFrame>
        <p:nvGraphicFramePr>
          <p:cNvPr id="13" name="Diagrama 12">
            <a:extLst>
              <a:ext uri="{FF2B5EF4-FFF2-40B4-BE49-F238E27FC236}">
                <a16:creationId xmlns:a16="http://schemas.microsoft.com/office/drawing/2014/main" id="{15B2E60E-287E-A952-C588-A850F4623371}"/>
              </a:ext>
            </a:extLst>
          </p:cNvPr>
          <p:cNvGraphicFramePr/>
          <p:nvPr>
            <p:extLst>
              <p:ext uri="{D42A27DB-BD31-4B8C-83A1-F6EECF244321}">
                <p14:modId xmlns:p14="http://schemas.microsoft.com/office/powerpoint/2010/main" val="2297497644"/>
              </p:ext>
            </p:extLst>
          </p:nvPr>
        </p:nvGraphicFramePr>
        <p:xfrm>
          <a:off x="1239253" y="2418011"/>
          <a:ext cx="10178715" cy="39948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3944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SÃO OS REQUISITOS PARA CELEBRAÇÃO DE PARCERIA COM A ADMINISTRAÇÃO PÚBLICA?</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394281"/>
            <a:ext cx="10960768" cy="1015663"/>
          </a:xfrm>
          <a:prstGeom prst="rect">
            <a:avLst/>
          </a:prstGeom>
          <a:solidFill>
            <a:schemeClr val="tx1"/>
          </a:solidFill>
        </p:spPr>
        <p:txBody>
          <a:bodyPr wrap="square" rtlCol="0">
            <a:spAutoFit/>
          </a:bodyPr>
          <a:lstStyle/>
          <a:p>
            <a:r>
              <a:rPr lang="pt-BR"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art. 34 da Lei nº 13.019/14 estabelece como requisitos para as </a:t>
            </a:r>
            <a:r>
              <a:rPr lang="pt-BR"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OSCs</a:t>
            </a:r>
            <a:r>
              <a:rPr lang="pt-BR"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t-BR" sz="3000" dirty="0"/>
          </a:p>
        </p:txBody>
      </p:sp>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3440332"/>
            <a:ext cx="759616" cy="759616"/>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1637920" y="3594019"/>
            <a:ext cx="5099764" cy="430887"/>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Certidão de Regularidade Fiscal</a:t>
            </a:r>
            <a:endParaRPr lang="pt-BR" sz="2200" dirty="0"/>
          </a:p>
        </p:txBody>
      </p:sp>
      <p:pic>
        <p:nvPicPr>
          <p:cNvPr id="5" name="Imagem 4" descr="Ícone&#10;&#10;Descrição gerada automaticamente">
            <a:extLst>
              <a:ext uri="{FF2B5EF4-FFF2-40B4-BE49-F238E27FC236}">
                <a16:creationId xmlns:a16="http://schemas.microsoft.com/office/drawing/2014/main" id="{D4CA62C0-5EB2-F43D-62A3-9A61CDCE5DE5}"/>
              </a:ext>
            </a:extLst>
          </p:cNvPr>
          <p:cNvPicPr>
            <a:picLocks noChangeAspect="1"/>
          </p:cNvPicPr>
          <p:nvPr/>
        </p:nvPicPr>
        <p:blipFill>
          <a:blip r:embed="rId6"/>
          <a:stretch>
            <a:fillRect/>
          </a:stretch>
        </p:blipFill>
        <p:spPr>
          <a:xfrm>
            <a:off x="234028" y="1184864"/>
            <a:ext cx="831600" cy="831600"/>
          </a:xfrm>
          <a:prstGeom prst="rect">
            <a:avLst/>
          </a:prstGeom>
        </p:spPr>
      </p:pic>
      <p:pic>
        <p:nvPicPr>
          <p:cNvPr id="7" name="Gráfico 6" descr="Documento com preenchimento sólido">
            <a:extLst>
              <a:ext uri="{FF2B5EF4-FFF2-40B4-BE49-F238E27FC236}">
                <a16:creationId xmlns:a16="http://schemas.microsoft.com/office/drawing/2014/main" id="{58D2662C-FA48-A92C-EB55-7AB663941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4252640"/>
            <a:ext cx="759616" cy="759616"/>
          </a:xfrm>
          <a:prstGeom prst="rect">
            <a:avLst/>
          </a:prstGeom>
        </p:spPr>
      </p:pic>
      <p:sp>
        <p:nvSpPr>
          <p:cNvPr id="10" name="CaixaDeTexto 9">
            <a:extLst>
              <a:ext uri="{FF2B5EF4-FFF2-40B4-BE49-F238E27FC236}">
                <a16:creationId xmlns:a16="http://schemas.microsoft.com/office/drawing/2014/main" id="{C416EAEE-C0DE-9B3D-94C6-8935392C2C39}"/>
              </a:ext>
            </a:extLst>
          </p:cNvPr>
          <p:cNvSpPr txBox="1"/>
          <p:nvPr/>
        </p:nvSpPr>
        <p:spPr>
          <a:xfrm>
            <a:off x="1637920" y="4394633"/>
            <a:ext cx="5520869" cy="430887"/>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Certidão Previdenciária e Tributária</a:t>
            </a:r>
            <a:endParaRPr lang="pt-BR" sz="2200" dirty="0"/>
          </a:p>
        </p:txBody>
      </p:sp>
      <p:pic>
        <p:nvPicPr>
          <p:cNvPr id="11" name="Gráfico 10" descr="Documento com preenchimento sólido">
            <a:extLst>
              <a:ext uri="{FF2B5EF4-FFF2-40B4-BE49-F238E27FC236}">
                <a16:creationId xmlns:a16="http://schemas.microsoft.com/office/drawing/2014/main" id="{15236A64-AF6D-2674-E9BA-5A2DAD774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5074688"/>
            <a:ext cx="759616" cy="759616"/>
          </a:xfrm>
          <a:prstGeom prst="rect">
            <a:avLst/>
          </a:prstGeom>
        </p:spPr>
      </p:pic>
      <p:sp>
        <p:nvSpPr>
          <p:cNvPr id="13" name="CaixaDeTexto 12">
            <a:extLst>
              <a:ext uri="{FF2B5EF4-FFF2-40B4-BE49-F238E27FC236}">
                <a16:creationId xmlns:a16="http://schemas.microsoft.com/office/drawing/2014/main" id="{2EDC3D06-6879-F07A-6B08-93C703827283}"/>
              </a:ext>
            </a:extLst>
          </p:cNvPr>
          <p:cNvSpPr txBox="1"/>
          <p:nvPr/>
        </p:nvSpPr>
        <p:spPr>
          <a:xfrm>
            <a:off x="1637920" y="5096022"/>
            <a:ext cx="5099764" cy="769441"/>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Certidão de Contribuições e de Dívida Ativa</a:t>
            </a:r>
            <a:endParaRPr lang="pt-BR" sz="2200" dirty="0"/>
          </a:p>
        </p:txBody>
      </p:sp>
      <p:pic>
        <p:nvPicPr>
          <p:cNvPr id="21" name="Gráfico 20" descr="Documento com preenchimento sólido">
            <a:extLst>
              <a:ext uri="{FF2B5EF4-FFF2-40B4-BE49-F238E27FC236}">
                <a16:creationId xmlns:a16="http://schemas.microsoft.com/office/drawing/2014/main" id="{E5FA23C2-297D-0709-AF73-419EB96F32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5901753"/>
            <a:ext cx="759616" cy="759616"/>
          </a:xfrm>
          <a:prstGeom prst="rect">
            <a:avLst/>
          </a:prstGeom>
        </p:spPr>
      </p:pic>
      <p:sp>
        <p:nvSpPr>
          <p:cNvPr id="22" name="CaixaDeTexto 21">
            <a:extLst>
              <a:ext uri="{FF2B5EF4-FFF2-40B4-BE49-F238E27FC236}">
                <a16:creationId xmlns:a16="http://schemas.microsoft.com/office/drawing/2014/main" id="{77FDD43D-B35A-6C55-0C99-3FF73F91FA8F}"/>
              </a:ext>
            </a:extLst>
          </p:cNvPr>
          <p:cNvSpPr txBox="1"/>
          <p:nvPr/>
        </p:nvSpPr>
        <p:spPr>
          <a:xfrm>
            <a:off x="1637920" y="5923087"/>
            <a:ext cx="5099764" cy="769441"/>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Certidão ou cópia do Estatu</a:t>
            </a:r>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da Entidade</a:t>
            </a:r>
            <a:endParaRPr lang="pt-BR" sz="2200" dirty="0"/>
          </a:p>
        </p:txBody>
      </p:sp>
      <p:pic>
        <p:nvPicPr>
          <p:cNvPr id="23" name="Gráfico 22" descr="Documento com preenchimento sólido">
            <a:extLst>
              <a:ext uri="{FF2B5EF4-FFF2-40B4-BE49-F238E27FC236}">
                <a16:creationId xmlns:a16="http://schemas.microsoft.com/office/drawing/2014/main" id="{6D2AC4DA-4328-8B6E-B179-65026E823C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5152" y="3409173"/>
            <a:ext cx="759616" cy="759616"/>
          </a:xfrm>
          <a:prstGeom prst="rect">
            <a:avLst/>
          </a:prstGeom>
        </p:spPr>
      </p:pic>
      <p:sp>
        <p:nvSpPr>
          <p:cNvPr id="24" name="CaixaDeTexto 23">
            <a:extLst>
              <a:ext uri="{FF2B5EF4-FFF2-40B4-BE49-F238E27FC236}">
                <a16:creationId xmlns:a16="http://schemas.microsoft.com/office/drawing/2014/main" id="{0FA9B848-74A2-F0D9-1FC3-07E21D98969E}"/>
              </a:ext>
            </a:extLst>
          </p:cNvPr>
          <p:cNvSpPr txBox="1"/>
          <p:nvPr/>
        </p:nvSpPr>
        <p:spPr>
          <a:xfrm>
            <a:off x="7294768" y="3574894"/>
            <a:ext cx="4897232" cy="430887"/>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Ata de eleição do quadro dirigente</a:t>
            </a:r>
            <a:endParaRPr lang="pt-BR" sz="2200" dirty="0"/>
          </a:p>
        </p:txBody>
      </p:sp>
      <p:pic>
        <p:nvPicPr>
          <p:cNvPr id="25" name="Gráfico 24" descr="Documento com preenchimento sólido">
            <a:extLst>
              <a:ext uri="{FF2B5EF4-FFF2-40B4-BE49-F238E27FC236}">
                <a16:creationId xmlns:a16="http://schemas.microsoft.com/office/drawing/2014/main" id="{E5CB192D-36CA-4610-6EAE-D3D6FD1F70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5152" y="4221481"/>
            <a:ext cx="759616" cy="759616"/>
          </a:xfrm>
          <a:prstGeom prst="rect">
            <a:avLst/>
          </a:prstGeom>
        </p:spPr>
      </p:pic>
      <p:sp>
        <p:nvSpPr>
          <p:cNvPr id="26" name="CaixaDeTexto 25">
            <a:extLst>
              <a:ext uri="{FF2B5EF4-FFF2-40B4-BE49-F238E27FC236}">
                <a16:creationId xmlns:a16="http://schemas.microsoft.com/office/drawing/2014/main" id="{C5FC67EA-8050-1212-341C-039901B2FF71}"/>
              </a:ext>
            </a:extLst>
          </p:cNvPr>
          <p:cNvSpPr txBox="1"/>
          <p:nvPr/>
        </p:nvSpPr>
        <p:spPr>
          <a:xfrm>
            <a:off x="7294769" y="4278913"/>
            <a:ext cx="4897232" cy="430887"/>
          </a:xfrm>
          <a:prstGeom prst="rect">
            <a:avLst/>
          </a:prstGeom>
          <a:solidFill>
            <a:schemeClr val="tx1"/>
          </a:solidFill>
        </p:spPr>
        <p:txBody>
          <a:bodyPr wrap="square" rtlCol="0">
            <a:spAutoFit/>
          </a:bodyPr>
          <a:lstStyle/>
          <a:p>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 Comprovante de endereço da OSC</a:t>
            </a:r>
            <a:endParaRPr lang="pt-BR" sz="2200" dirty="0"/>
          </a:p>
        </p:txBody>
      </p:sp>
      <p:pic>
        <p:nvPicPr>
          <p:cNvPr id="27" name="Gráfico 26" descr="Documento com preenchimento sólido">
            <a:extLst>
              <a:ext uri="{FF2B5EF4-FFF2-40B4-BE49-F238E27FC236}">
                <a16:creationId xmlns:a16="http://schemas.microsoft.com/office/drawing/2014/main" id="{10BAC67F-96AE-442F-CA45-D7B856A15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5152" y="5043529"/>
            <a:ext cx="759616" cy="759616"/>
          </a:xfrm>
          <a:prstGeom prst="rect">
            <a:avLst/>
          </a:prstGeom>
        </p:spPr>
      </p:pic>
      <p:sp>
        <p:nvSpPr>
          <p:cNvPr id="28" name="CaixaDeTexto 27">
            <a:extLst>
              <a:ext uri="{FF2B5EF4-FFF2-40B4-BE49-F238E27FC236}">
                <a16:creationId xmlns:a16="http://schemas.microsoft.com/office/drawing/2014/main" id="{E1B480CD-62A0-9795-3846-2739EECF1AF2}"/>
              </a:ext>
            </a:extLst>
          </p:cNvPr>
          <p:cNvSpPr txBox="1"/>
          <p:nvPr/>
        </p:nvSpPr>
        <p:spPr>
          <a:xfrm>
            <a:off x="7294768" y="5064863"/>
            <a:ext cx="4897232" cy="769441"/>
          </a:xfrm>
          <a:prstGeom prst="rect">
            <a:avLst/>
          </a:prstGeom>
          <a:solidFill>
            <a:schemeClr val="tx1"/>
          </a:solidFill>
        </p:spPr>
        <p:txBody>
          <a:bodyPr wrap="square" rtlCol="0">
            <a:spAutoFit/>
          </a:bodyPr>
          <a:lstStyle/>
          <a:p>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 Relação dos dirigentes </a:t>
            </a:r>
            <a:r>
              <a:rPr lang="pt-BR" sz="2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pt-BR" sz="2200" i="1" dirty="0">
                <a:solidFill>
                  <a:srgbClr val="000000"/>
                </a:solidFill>
                <a:latin typeface="Arial" panose="020B0604020202020204" pitchFamily="34" charset="0"/>
                <a:ea typeface="Times New Roman" panose="02020603050405020304" pitchFamily="18" charset="0"/>
                <a:cs typeface="Arial" panose="020B0604020202020204" pitchFamily="34" charset="0"/>
              </a:rPr>
              <a:t>contendo nome, endereço, </a:t>
            </a:r>
            <a:r>
              <a:rPr lang="pt-BR" sz="2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RG </a:t>
            </a:r>
            <a:r>
              <a:rPr lang="pt-BR" sz="2200" i="1"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pt-BR" sz="2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CPF)</a:t>
            </a:r>
            <a:endParaRPr lang="pt-BR" sz="2200" i="1" dirty="0"/>
          </a:p>
        </p:txBody>
      </p:sp>
    </p:spTree>
    <p:extLst>
      <p:ext uri="{BB962C8B-B14F-4D97-AF65-F5344CB8AC3E}">
        <p14:creationId xmlns:p14="http://schemas.microsoft.com/office/powerpoint/2010/main" val="134656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DOCUMENTAÇÃO É NECESSÁRIA PARA CELEBRAÇÃO DE PARCERIA?</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298025"/>
            <a:ext cx="10960768" cy="1015663"/>
          </a:xfrm>
          <a:prstGeom prst="rect">
            <a:avLst/>
          </a:prstGeom>
          <a:solidFill>
            <a:schemeClr val="tx1"/>
          </a:solidFill>
        </p:spPr>
        <p:txBody>
          <a:bodyPr wrap="square" rtlCol="0">
            <a:spAutoFit/>
          </a:bodyPr>
          <a:lstStyle/>
          <a:p>
            <a:r>
              <a:rPr lang="pt-BR" sz="3000" b="1"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 habilitação jurídica </a:t>
            </a:r>
            <a:r>
              <a:rPr lang="pt-BR" sz="3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(artigo 20, inciso I do Decreto Municipal nº 616/2020):</a:t>
            </a:r>
            <a:endParaRPr lang="pt-BR" sz="3000" i="1" dirty="0"/>
          </a:p>
        </p:txBody>
      </p:sp>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3404236"/>
            <a:ext cx="759616" cy="759616"/>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1637919" y="3329317"/>
            <a:ext cx="10554081" cy="1107996"/>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Cópia do Estatuto Social e das suas alterações devidamente registradas, que estejam em conformidade com as exigências previstas no Art. 33 da Lei nº: 13.019/2014;</a:t>
            </a:r>
            <a:endParaRPr lang="pt-BR" sz="2200" dirty="0"/>
          </a:p>
        </p:txBody>
      </p:sp>
      <p:pic>
        <p:nvPicPr>
          <p:cNvPr id="7" name="Gráfico 6" descr="Documento com preenchimento sólido">
            <a:extLst>
              <a:ext uri="{FF2B5EF4-FFF2-40B4-BE49-F238E27FC236}">
                <a16:creationId xmlns:a16="http://schemas.microsoft.com/office/drawing/2014/main" id="{58D2662C-FA48-A92C-EB55-7AB663941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4481243"/>
            <a:ext cx="759616" cy="759616"/>
          </a:xfrm>
          <a:prstGeom prst="rect">
            <a:avLst/>
          </a:prstGeom>
        </p:spPr>
      </p:pic>
      <p:sp>
        <p:nvSpPr>
          <p:cNvPr id="10" name="CaixaDeTexto 9">
            <a:extLst>
              <a:ext uri="{FF2B5EF4-FFF2-40B4-BE49-F238E27FC236}">
                <a16:creationId xmlns:a16="http://schemas.microsoft.com/office/drawing/2014/main" id="{C416EAEE-C0DE-9B3D-94C6-8935392C2C39}"/>
              </a:ext>
            </a:extLst>
          </p:cNvPr>
          <p:cNvSpPr txBox="1"/>
          <p:nvPr/>
        </p:nvSpPr>
        <p:spPr>
          <a:xfrm>
            <a:off x="1637920" y="4466821"/>
            <a:ext cx="10201152" cy="769441"/>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Cópia da última ata de eleição da diretoria, devidamente registrada, em que conste a relação de dirigentes atuais da organização da sociedade civil; </a:t>
            </a:r>
            <a:endParaRPr lang="pt-BR" sz="2200" dirty="0"/>
          </a:p>
        </p:txBody>
      </p:sp>
      <p:pic>
        <p:nvPicPr>
          <p:cNvPr id="11" name="Gráfico 10" descr="Documento com preenchimento sólido">
            <a:extLst>
              <a:ext uri="{FF2B5EF4-FFF2-40B4-BE49-F238E27FC236}">
                <a16:creationId xmlns:a16="http://schemas.microsoft.com/office/drawing/2014/main" id="{15236A64-AF6D-2674-E9BA-5A2DAD774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5604080"/>
            <a:ext cx="759616" cy="759616"/>
          </a:xfrm>
          <a:prstGeom prst="rect">
            <a:avLst/>
          </a:prstGeom>
        </p:spPr>
      </p:pic>
      <p:sp>
        <p:nvSpPr>
          <p:cNvPr id="13" name="CaixaDeTexto 12">
            <a:extLst>
              <a:ext uri="{FF2B5EF4-FFF2-40B4-BE49-F238E27FC236}">
                <a16:creationId xmlns:a16="http://schemas.microsoft.com/office/drawing/2014/main" id="{2EDC3D06-6879-F07A-6B08-93C703827283}"/>
              </a:ext>
            </a:extLst>
          </p:cNvPr>
          <p:cNvSpPr txBox="1"/>
          <p:nvPr/>
        </p:nvSpPr>
        <p:spPr>
          <a:xfrm>
            <a:off x="1637920" y="5384775"/>
            <a:ext cx="10201152" cy="1446550"/>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Relação nominal atualizada dos dirigentes da organização da sociedade civil, conforme seu Estatuto Social, com respectivos endereços, número e órgão expedidor da carteira de identidade e número de registro no Cadastro de Pessoa Física - CPF. </a:t>
            </a:r>
            <a:endParaRPr lang="pt-BR" sz="2200" dirty="0"/>
          </a:p>
        </p:txBody>
      </p:sp>
      <p:pic>
        <p:nvPicPr>
          <p:cNvPr id="6" name="Imagem 5" descr="Ícone&#10;&#10;Descrição gerada automaticamente">
            <a:extLst>
              <a:ext uri="{FF2B5EF4-FFF2-40B4-BE49-F238E27FC236}">
                <a16:creationId xmlns:a16="http://schemas.microsoft.com/office/drawing/2014/main" id="{749F36F6-C7CF-B206-4E0D-80C781A47382}"/>
              </a:ext>
            </a:extLst>
          </p:cNvPr>
          <p:cNvPicPr>
            <a:picLocks noChangeAspect="1"/>
          </p:cNvPicPr>
          <p:nvPr/>
        </p:nvPicPr>
        <p:blipFill>
          <a:blip r:embed="rId6"/>
          <a:stretch>
            <a:fillRect/>
          </a:stretch>
        </p:blipFill>
        <p:spPr>
          <a:xfrm>
            <a:off x="234027" y="1170265"/>
            <a:ext cx="831600" cy="831600"/>
          </a:xfrm>
          <a:prstGeom prst="rect">
            <a:avLst/>
          </a:prstGeom>
        </p:spPr>
      </p:pic>
    </p:spTree>
    <p:extLst>
      <p:ext uri="{BB962C8B-B14F-4D97-AF65-F5344CB8AC3E}">
        <p14:creationId xmlns:p14="http://schemas.microsoft.com/office/powerpoint/2010/main" val="3397703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DOCUMENTAÇÃO É NECESSÁRIA PARA CELEBRAÇÃO DE PARCERIA?</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298025"/>
            <a:ext cx="10960768" cy="1015663"/>
          </a:xfrm>
          <a:prstGeom prst="rect">
            <a:avLst/>
          </a:prstGeom>
          <a:solidFill>
            <a:schemeClr val="tx1"/>
          </a:solidFill>
        </p:spPr>
        <p:txBody>
          <a:bodyPr wrap="square" rtlCol="0">
            <a:spAutoFit/>
          </a:bodyPr>
          <a:lstStyle/>
          <a:p>
            <a:r>
              <a:rPr lang="pt-BR" sz="3000" b="1"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 Regularidade Fiscal e Trabalhista</a:t>
            </a:r>
            <a:r>
              <a:rPr lang="pt-BR" sz="3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3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(artigo 20, inciso II do Decreto Municipal nº 616/2020):</a:t>
            </a:r>
            <a:endParaRPr lang="pt-BR" sz="3000" i="1" dirty="0"/>
          </a:p>
        </p:txBody>
      </p:sp>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3404236"/>
            <a:ext cx="759616" cy="759616"/>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1637919" y="3329317"/>
            <a:ext cx="10554081" cy="1107996"/>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Inscrição no Cadastro Nacional de Pessoa Jurídica - CNPJ, emitida do site da Secretaria da Receita Federal do Brasil, que comprove a existência e a efetiva atividade da organização da sociedade civil há, no mínimo,1 (um) ano; </a:t>
            </a:r>
            <a:endParaRPr lang="pt-BR" sz="2200" dirty="0"/>
          </a:p>
        </p:txBody>
      </p:sp>
      <p:pic>
        <p:nvPicPr>
          <p:cNvPr id="7" name="Gráfico 6" descr="Documento com preenchimento sólido">
            <a:extLst>
              <a:ext uri="{FF2B5EF4-FFF2-40B4-BE49-F238E27FC236}">
                <a16:creationId xmlns:a16="http://schemas.microsoft.com/office/drawing/2014/main" id="{58D2662C-FA48-A92C-EB55-7AB663941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4481243"/>
            <a:ext cx="759616" cy="759616"/>
          </a:xfrm>
          <a:prstGeom prst="rect">
            <a:avLst/>
          </a:prstGeom>
        </p:spPr>
      </p:pic>
      <p:sp>
        <p:nvSpPr>
          <p:cNvPr id="10" name="CaixaDeTexto 9">
            <a:extLst>
              <a:ext uri="{FF2B5EF4-FFF2-40B4-BE49-F238E27FC236}">
                <a16:creationId xmlns:a16="http://schemas.microsoft.com/office/drawing/2014/main" id="{C416EAEE-C0DE-9B3D-94C6-8935392C2C39}"/>
              </a:ext>
            </a:extLst>
          </p:cNvPr>
          <p:cNvSpPr txBox="1"/>
          <p:nvPr/>
        </p:nvSpPr>
        <p:spPr>
          <a:xfrm>
            <a:off x="1637920" y="4466821"/>
            <a:ext cx="10201152" cy="1107996"/>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Cópia de documento que comprove que a organização da sociedade civil tem como domicílio fiscal de sua sede administrativa o endereço registrado no CNPJ; </a:t>
            </a:r>
            <a:endParaRPr lang="pt-BR" sz="2200" dirty="0"/>
          </a:p>
        </p:txBody>
      </p:sp>
      <p:pic>
        <p:nvPicPr>
          <p:cNvPr id="11" name="Gráfico 10" descr="Documento com preenchimento sólido">
            <a:extLst>
              <a:ext uri="{FF2B5EF4-FFF2-40B4-BE49-F238E27FC236}">
                <a16:creationId xmlns:a16="http://schemas.microsoft.com/office/drawing/2014/main" id="{15236A64-AF6D-2674-E9BA-5A2DAD774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5604080"/>
            <a:ext cx="759616" cy="759616"/>
          </a:xfrm>
          <a:prstGeom prst="rect">
            <a:avLst/>
          </a:prstGeom>
        </p:spPr>
      </p:pic>
      <p:sp>
        <p:nvSpPr>
          <p:cNvPr id="13" name="CaixaDeTexto 12">
            <a:extLst>
              <a:ext uri="{FF2B5EF4-FFF2-40B4-BE49-F238E27FC236}">
                <a16:creationId xmlns:a16="http://schemas.microsoft.com/office/drawing/2014/main" id="{2EDC3D06-6879-F07A-6B08-93C703827283}"/>
              </a:ext>
            </a:extLst>
          </p:cNvPr>
          <p:cNvSpPr txBox="1"/>
          <p:nvPr/>
        </p:nvSpPr>
        <p:spPr>
          <a:xfrm>
            <a:off x="1637920" y="5637441"/>
            <a:ext cx="10201152" cy="769441"/>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Prova de regularidade com as Fazendas, Estadual e Municipal, mediante a apresentação das respectivas certidões; </a:t>
            </a:r>
            <a:endParaRPr lang="pt-BR" sz="2200" dirty="0"/>
          </a:p>
        </p:txBody>
      </p:sp>
      <p:pic>
        <p:nvPicPr>
          <p:cNvPr id="6" name="Imagem 5" descr="Ícone&#10;&#10;Descrição gerada automaticamente">
            <a:extLst>
              <a:ext uri="{FF2B5EF4-FFF2-40B4-BE49-F238E27FC236}">
                <a16:creationId xmlns:a16="http://schemas.microsoft.com/office/drawing/2014/main" id="{749F36F6-C7CF-B206-4E0D-80C781A47382}"/>
              </a:ext>
            </a:extLst>
          </p:cNvPr>
          <p:cNvPicPr>
            <a:picLocks noChangeAspect="1"/>
          </p:cNvPicPr>
          <p:nvPr/>
        </p:nvPicPr>
        <p:blipFill>
          <a:blip r:embed="rId6"/>
          <a:stretch>
            <a:fillRect/>
          </a:stretch>
        </p:blipFill>
        <p:spPr>
          <a:xfrm>
            <a:off x="234027" y="1170265"/>
            <a:ext cx="831600" cy="831600"/>
          </a:xfrm>
          <a:prstGeom prst="rect">
            <a:avLst/>
          </a:prstGeom>
        </p:spPr>
      </p:pic>
    </p:spTree>
    <p:extLst>
      <p:ext uri="{BB962C8B-B14F-4D97-AF65-F5344CB8AC3E}">
        <p14:creationId xmlns:p14="http://schemas.microsoft.com/office/powerpoint/2010/main" val="288960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DOCUMENTAÇÃO É NECESSÁRIA PARA CELEBRAÇÃO DE PARCERIA?</a:t>
            </a:r>
          </a:p>
        </p:txBody>
      </p:sp>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5603" y="3977955"/>
            <a:ext cx="759616" cy="759616"/>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1637919" y="2836026"/>
            <a:ext cx="10554081" cy="1446550"/>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Prova de regularidade com a Fazenda Federal, inclusive com as contribuições devidas ao Instituto Nacional de Seguridade Social - INSS, mediante a apresentação da respectiva Certidão; </a:t>
            </a:r>
          </a:p>
          <a:p>
            <a:pPr algn="just"/>
            <a:endPar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Gráfico 6" descr="Documento com preenchimento sólido">
            <a:extLst>
              <a:ext uri="{FF2B5EF4-FFF2-40B4-BE49-F238E27FC236}">
                <a16:creationId xmlns:a16="http://schemas.microsoft.com/office/drawing/2014/main" id="{58D2662C-FA48-A92C-EB55-7AB663941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2" y="4892565"/>
            <a:ext cx="759616" cy="759616"/>
          </a:xfrm>
          <a:prstGeom prst="rect">
            <a:avLst/>
          </a:prstGeom>
        </p:spPr>
      </p:pic>
      <p:sp>
        <p:nvSpPr>
          <p:cNvPr id="10" name="CaixaDeTexto 9">
            <a:extLst>
              <a:ext uri="{FF2B5EF4-FFF2-40B4-BE49-F238E27FC236}">
                <a16:creationId xmlns:a16="http://schemas.microsoft.com/office/drawing/2014/main" id="{C416EAEE-C0DE-9B3D-94C6-8935392C2C39}"/>
              </a:ext>
            </a:extLst>
          </p:cNvPr>
          <p:cNvSpPr txBox="1"/>
          <p:nvPr/>
        </p:nvSpPr>
        <p:spPr>
          <a:xfrm>
            <a:off x="1695219" y="4959684"/>
            <a:ext cx="10201152" cy="769441"/>
          </a:xfrm>
          <a:prstGeom prst="rect">
            <a:avLst/>
          </a:prstGeom>
          <a:solidFill>
            <a:schemeClr val="tx1"/>
          </a:solidFill>
        </p:spPr>
        <p:txBody>
          <a:bodyPr wrap="square" rtlCol="0">
            <a:spAutoFit/>
          </a:bodyPr>
          <a:lstStyle/>
          <a:p>
            <a:pPr algn="just"/>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 Certidão negativa de débitos trabalhistas - CNDT, expedida pelo Tribunal Superior do Trabalho da 1ª Região - RJ.</a:t>
            </a:r>
            <a:endParaRPr lang="pt-BR" sz="2200" dirty="0"/>
          </a:p>
        </p:txBody>
      </p:sp>
      <p:pic>
        <p:nvPicPr>
          <p:cNvPr id="6" name="Imagem 5" descr="Ícone&#10;&#10;Descrição gerada automaticamente">
            <a:extLst>
              <a:ext uri="{FF2B5EF4-FFF2-40B4-BE49-F238E27FC236}">
                <a16:creationId xmlns:a16="http://schemas.microsoft.com/office/drawing/2014/main" id="{749F36F6-C7CF-B206-4E0D-80C781A47382}"/>
              </a:ext>
            </a:extLst>
          </p:cNvPr>
          <p:cNvPicPr>
            <a:picLocks noChangeAspect="1"/>
          </p:cNvPicPr>
          <p:nvPr/>
        </p:nvPicPr>
        <p:blipFill>
          <a:blip r:embed="rId6"/>
          <a:stretch>
            <a:fillRect/>
          </a:stretch>
        </p:blipFill>
        <p:spPr>
          <a:xfrm>
            <a:off x="234027" y="1170265"/>
            <a:ext cx="831600" cy="831600"/>
          </a:xfrm>
          <a:prstGeom prst="rect">
            <a:avLst/>
          </a:prstGeom>
        </p:spPr>
      </p:pic>
      <p:sp>
        <p:nvSpPr>
          <p:cNvPr id="5" name="CaixaDeTexto 4">
            <a:extLst>
              <a:ext uri="{FF2B5EF4-FFF2-40B4-BE49-F238E27FC236}">
                <a16:creationId xmlns:a16="http://schemas.microsoft.com/office/drawing/2014/main" id="{DDF44D2E-A277-CEE0-6BC7-7166A2378CCE}"/>
              </a:ext>
            </a:extLst>
          </p:cNvPr>
          <p:cNvSpPr txBox="1"/>
          <p:nvPr/>
        </p:nvSpPr>
        <p:spPr>
          <a:xfrm>
            <a:off x="1637918" y="4013698"/>
            <a:ext cx="10201152" cy="769441"/>
          </a:xfrm>
          <a:prstGeom prst="rect">
            <a:avLst/>
          </a:prstGeom>
          <a:solidFill>
            <a:schemeClr val="tx1"/>
          </a:solidFill>
        </p:spPr>
        <p:txBody>
          <a:bodyPr wrap="square" rtlCol="0">
            <a:spAutoFit/>
          </a:bodyPr>
          <a:lstStyle/>
          <a:p>
            <a:pPr algn="just"/>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Certidão de regularidade com o Fundo de Garantia por Tempo de Serviço - FGTS; e,</a:t>
            </a:r>
            <a:endParaRPr lang="pt-BR" sz="2200" dirty="0"/>
          </a:p>
        </p:txBody>
      </p:sp>
      <p:pic>
        <p:nvPicPr>
          <p:cNvPr id="11" name="Gráfico 10" descr="Documento com preenchimento sólido">
            <a:extLst>
              <a:ext uri="{FF2B5EF4-FFF2-40B4-BE49-F238E27FC236}">
                <a16:creationId xmlns:a16="http://schemas.microsoft.com/office/drawing/2014/main" id="{A89943FC-B75C-6337-5FAD-15CCFB921F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534" y="3049192"/>
            <a:ext cx="759616" cy="759616"/>
          </a:xfrm>
          <a:prstGeom prst="rect">
            <a:avLst/>
          </a:prstGeom>
        </p:spPr>
      </p:pic>
    </p:spTree>
    <p:extLst>
      <p:ext uri="{BB962C8B-B14F-4D97-AF65-F5344CB8AC3E}">
        <p14:creationId xmlns:p14="http://schemas.microsoft.com/office/powerpoint/2010/main" val="155909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5D7AEA3A-88D1-0A8A-C19F-940514285EB1}"/>
              </a:ext>
            </a:extLst>
          </p:cNvPr>
          <p:cNvPicPr>
            <a:picLocks noChangeAspect="1"/>
          </p:cNvPicPr>
          <p:nvPr/>
        </p:nvPicPr>
        <p:blipFill>
          <a:blip r:embed="rId3"/>
          <a:stretch>
            <a:fillRect/>
          </a:stretch>
        </p:blipFill>
        <p:spPr>
          <a:xfrm>
            <a:off x="10865427" y="83102"/>
            <a:ext cx="1123375" cy="868062"/>
          </a:xfrm>
          <a:prstGeom prst="rect">
            <a:avLst/>
          </a:prstGeom>
        </p:spPr>
      </p:pic>
      <p:sp>
        <p:nvSpPr>
          <p:cNvPr id="4" name="Retângulo: Cantos Arredondados 3">
            <a:extLst>
              <a:ext uri="{FF2B5EF4-FFF2-40B4-BE49-F238E27FC236}">
                <a16:creationId xmlns:a16="http://schemas.microsoft.com/office/drawing/2014/main" id="{A3527B6E-44D0-581D-31CD-9CDC9209DFE5}"/>
              </a:ext>
            </a:extLst>
          </p:cNvPr>
          <p:cNvSpPr/>
          <p:nvPr/>
        </p:nvSpPr>
        <p:spPr>
          <a:xfrm>
            <a:off x="288758" y="1143000"/>
            <a:ext cx="11598442" cy="54503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pt-BR" sz="2800" b="1" dirty="0">
                <a:solidFill>
                  <a:schemeClr val="tx1"/>
                </a:solidFill>
                <a:effectLst/>
                <a:latin typeface="Verdana" panose="020B0604030504040204" pitchFamily="34" charset="0"/>
                <a:ea typeface="Times New Roman" panose="02020603050405020304" pitchFamily="18" charset="0"/>
              </a:rPr>
              <a:t>A Lei n° 13.019, de 31 de julho de 2014, alterada pela Lei nº 13.204, de 14 de dezembro de 2015, conhecida também como </a:t>
            </a:r>
            <a:r>
              <a:rPr lang="pt-BR" sz="2800" b="1" u="sng" dirty="0">
                <a:solidFill>
                  <a:schemeClr val="tx1"/>
                </a:solidFill>
                <a:effectLst/>
                <a:latin typeface="Verdana" panose="020B0604030504040204" pitchFamily="34" charset="0"/>
                <a:ea typeface="Times New Roman" panose="02020603050405020304" pitchFamily="18" charset="0"/>
              </a:rPr>
              <a:t>Marco Regulatório das Organizações da Sociedade Civil</a:t>
            </a:r>
            <a:r>
              <a:rPr lang="pt-BR" sz="2800" b="1" dirty="0">
                <a:solidFill>
                  <a:schemeClr val="tx1"/>
                </a:solidFill>
                <a:effectLst/>
                <a:latin typeface="Verdana" panose="020B0604030504040204" pitchFamily="34" charset="0"/>
                <a:ea typeface="Times New Roman" panose="02020603050405020304" pitchFamily="18" charset="0"/>
              </a:rPr>
              <a:t>, veio para regulamentar o regime jurídico no que tange as parcerias entre a Administração Pública e as Organizações da Sociedade civil (OSC).</a:t>
            </a:r>
          </a:p>
          <a:p>
            <a:pPr algn="just"/>
            <a:endParaRPr lang="pt-BR" sz="2800" dirty="0">
              <a:solidFill>
                <a:schemeClr val="tx1"/>
              </a:solidFill>
              <a:effectLst/>
              <a:latin typeface="Times New Roman" panose="02020603050405020304" pitchFamily="18" charset="0"/>
              <a:ea typeface="Times New Roman" panose="02020603050405020304" pitchFamily="18" charset="0"/>
            </a:endParaRPr>
          </a:p>
          <a:p>
            <a:pPr algn="just"/>
            <a:r>
              <a:rPr lang="pt-BR" sz="2800" b="1" dirty="0">
                <a:solidFill>
                  <a:schemeClr val="tx1"/>
                </a:solidFill>
                <a:effectLst/>
                <a:latin typeface="Verdana" panose="020B0604030504040204" pitchFamily="34" charset="0"/>
                <a:ea typeface="Times New Roman" panose="02020603050405020304" pitchFamily="18" charset="0"/>
              </a:rPr>
              <a:t>Regulamentada no município pelo Decreto Municipal nº 616/2020.</a:t>
            </a:r>
            <a:endParaRPr lang="pt-BR" sz="2800" dirty="0">
              <a:solidFill>
                <a:schemeClr val="tx1"/>
              </a:solidFill>
              <a:effectLst/>
              <a:latin typeface="Times New Roman" panose="02020603050405020304" pitchFamily="18" charset="0"/>
              <a:ea typeface="Times New Roman" panose="02020603050405020304" pitchFamily="18" charset="0"/>
            </a:endParaRPr>
          </a:p>
          <a:p>
            <a:pPr algn="ctr"/>
            <a:endParaRPr lang="pt-BR" dirty="0"/>
          </a:p>
        </p:txBody>
      </p:sp>
    </p:spTree>
    <p:extLst>
      <p:ext uri="{BB962C8B-B14F-4D97-AF65-F5344CB8AC3E}">
        <p14:creationId xmlns:p14="http://schemas.microsoft.com/office/powerpoint/2010/main" val="333802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DOCUMENTAÇÃO É NECESSÁRIA PARA CELEBRAÇÃO DE PARCERIA?</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481084"/>
            <a:ext cx="10960768" cy="1015663"/>
          </a:xfrm>
          <a:prstGeom prst="rect">
            <a:avLst/>
          </a:prstGeom>
          <a:solidFill>
            <a:schemeClr val="tx1"/>
          </a:solidFill>
        </p:spPr>
        <p:txBody>
          <a:bodyPr wrap="square" rtlCol="0">
            <a:spAutoFit/>
          </a:bodyPr>
          <a:lstStyle/>
          <a:p>
            <a:r>
              <a:rPr lang="pt-BR" sz="3000" b="1"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 Qualificação técnica</a:t>
            </a:r>
            <a:r>
              <a:rPr lang="pt-BR" sz="3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3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(artigo 20, inciso IV e V e § 2º do Decreto Municipal nº 616/2020):</a:t>
            </a:r>
            <a:endParaRPr lang="pt-BR" sz="3000" i="1" dirty="0"/>
          </a:p>
        </p:txBody>
      </p:sp>
      <p:sp>
        <p:nvSpPr>
          <p:cNvPr id="10" name="CaixaDeTexto 9">
            <a:extLst>
              <a:ext uri="{FF2B5EF4-FFF2-40B4-BE49-F238E27FC236}">
                <a16:creationId xmlns:a16="http://schemas.microsoft.com/office/drawing/2014/main" id="{C416EAEE-C0DE-9B3D-94C6-8935392C2C39}"/>
              </a:ext>
            </a:extLst>
          </p:cNvPr>
          <p:cNvSpPr txBox="1"/>
          <p:nvPr/>
        </p:nvSpPr>
        <p:spPr>
          <a:xfrm>
            <a:off x="878304" y="3496747"/>
            <a:ext cx="10960768" cy="2308324"/>
          </a:xfrm>
          <a:prstGeom prst="rect">
            <a:avLst/>
          </a:prstGeom>
          <a:solidFill>
            <a:schemeClr val="tx1"/>
          </a:solidFill>
        </p:spPr>
        <p:txBody>
          <a:bodyPr wrap="square" rtlCol="0">
            <a:spAutoFit/>
          </a:bodyPr>
          <a:lstStyle/>
          <a:p>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pt-B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Os comprovantes de experiência prévia na realização do objeto da parceria ou de objeto de natureza semelhante de, </a:t>
            </a:r>
            <a:r>
              <a:rPr lang="pt-BR" sz="32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no mínimo, um ano de capacidade técnica e operacional</a:t>
            </a:r>
            <a:r>
              <a:rPr lang="pt-BR"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podendo ser admitidos, sem prejuízo de outros:</a:t>
            </a:r>
            <a:endParaRPr lang="pt-BR" sz="3200" dirty="0"/>
          </a:p>
        </p:txBody>
      </p:sp>
      <p:pic>
        <p:nvPicPr>
          <p:cNvPr id="6" name="Imagem 5" descr="Ícone&#10;&#10;Descrição gerada automaticamente">
            <a:extLst>
              <a:ext uri="{FF2B5EF4-FFF2-40B4-BE49-F238E27FC236}">
                <a16:creationId xmlns:a16="http://schemas.microsoft.com/office/drawing/2014/main" id="{749F36F6-C7CF-B206-4E0D-80C781A47382}"/>
              </a:ext>
            </a:extLst>
          </p:cNvPr>
          <p:cNvPicPr>
            <a:picLocks noChangeAspect="1"/>
          </p:cNvPicPr>
          <p:nvPr/>
        </p:nvPicPr>
        <p:blipFill>
          <a:blip r:embed="rId4"/>
          <a:stretch>
            <a:fillRect/>
          </a:stretch>
        </p:blipFill>
        <p:spPr>
          <a:xfrm>
            <a:off x="234027" y="1170265"/>
            <a:ext cx="831600" cy="831600"/>
          </a:xfrm>
          <a:prstGeom prst="rect">
            <a:avLst/>
          </a:prstGeom>
        </p:spPr>
      </p:pic>
    </p:spTree>
    <p:extLst>
      <p:ext uri="{BB962C8B-B14F-4D97-AF65-F5344CB8AC3E}">
        <p14:creationId xmlns:p14="http://schemas.microsoft.com/office/powerpoint/2010/main" val="271033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DOCUMENTAÇÃO É NECESSÁRIA PARA CELEBRAÇÃO DE PARCERIA?</a:t>
            </a:r>
          </a:p>
        </p:txBody>
      </p:sp>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2838735"/>
            <a:ext cx="759616" cy="759616"/>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1637919" y="2763816"/>
            <a:ext cx="10554081" cy="1107996"/>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 - </a:t>
            </a:r>
            <a:r>
              <a:rPr lang="pt-B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Instrumento de parceria firmados com órgãos e entidades da administração pública, cooperação internacional, empresas ou com outras organizações da sociedade civil; </a:t>
            </a:r>
            <a:endParaRPr lang="pt-BR" sz="2200" dirty="0"/>
          </a:p>
        </p:txBody>
      </p:sp>
      <p:pic>
        <p:nvPicPr>
          <p:cNvPr id="7" name="Gráfico 6" descr="Documento com preenchimento sólido">
            <a:extLst>
              <a:ext uri="{FF2B5EF4-FFF2-40B4-BE49-F238E27FC236}">
                <a16:creationId xmlns:a16="http://schemas.microsoft.com/office/drawing/2014/main" id="{58D2662C-FA48-A92C-EB55-7AB663941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3699170"/>
            <a:ext cx="759616" cy="759616"/>
          </a:xfrm>
          <a:prstGeom prst="rect">
            <a:avLst/>
          </a:prstGeom>
        </p:spPr>
      </p:pic>
      <p:sp>
        <p:nvSpPr>
          <p:cNvPr id="10" name="CaixaDeTexto 9">
            <a:extLst>
              <a:ext uri="{FF2B5EF4-FFF2-40B4-BE49-F238E27FC236}">
                <a16:creationId xmlns:a16="http://schemas.microsoft.com/office/drawing/2014/main" id="{C416EAEE-C0DE-9B3D-94C6-8935392C2C39}"/>
              </a:ext>
            </a:extLst>
          </p:cNvPr>
          <p:cNvSpPr txBox="1"/>
          <p:nvPr/>
        </p:nvSpPr>
        <p:spPr>
          <a:xfrm>
            <a:off x="1637920" y="3901320"/>
            <a:ext cx="10201152" cy="430887"/>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II - Relatório de atividades desenvolvidas; </a:t>
            </a:r>
            <a:endParaRPr lang="pt-BR" sz="2200" dirty="0"/>
          </a:p>
        </p:txBody>
      </p:sp>
      <p:pic>
        <p:nvPicPr>
          <p:cNvPr id="11" name="Gráfico 10" descr="Documento com preenchimento sólido">
            <a:extLst>
              <a:ext uri="{FF2B5EF4-FFF2-40B4-BE49-F238E27FC236}">
                <a16:creationId xmlns:a16="http://schemas.microsoft.com/office/drawing/2014/main" id="{15236A64-AF6D-2674-E9BA-5A2DAD774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4533240"/>
            <a:ext cx="759616" cy="759616"/>
          </a:xfrm>
          <a:prstGeom prst="rect">
            <a:avLst/>
          </a:prstGeom>
        </p:spPr>
      </p:pic>
      <p:sp>
        <p:nvSpPr>
          <p:cNvPr id="13" name="CaixaDeTexto 12">
            <a:extLst>
              <a:ext uri="{FF2B5EF4-FFF2-40B4-BE49-F238E27FC236}">
                <a16:creationId xmlns:a16="http://schemas.microsoft.com/office/drawing/2014/main" id="{2EDC3D06-6879-F07A-6B08-93C703827283}"/>
              </a:ext>
            </a:extLst>
          </p:cNvPr>
          <p:cNvSpPr txBox="1"/>
          <p:nvPr/>
        </p:nvSpPr>
        <p:spPr>
          <a:xfrm>
            <a:off x="1637920" y="4530506"/>
            <a:ext cx="10201152" cy="769441"/>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III - Notícias veiculadas na mídia, em diferentes suportes, sobre atividades desenvolvidas; </a:t>
            </a:r>
            <a:endParaRPr lang="pt-BR" sz="2200" dirty="0"/>
          </a:p>
        </p:txBody>
      </p:sp>
      <p:pic>
        <p:nvPicPr>
          <p:cNvPr id="6" name="Imagem 5" descr="Ícone&#10;&#10;Descrição gerada automaticamente">
            <a:extLst>
              <a:ext uri="{FF2B5EF4-FFF2-40B4-BE49-F238E27FC236}">
                <a16:creationId xmlns:a16="http://schemas.microsoft.com/office/drawing/2014/main" id="{749F36F6-C7CF-B206-4E0D-80C781A47382}"/>
              </a:ext>
            </a:extLst>
          </p:cNvPr>
          <p:cNvPicPr>
            <a:picLocks noChangeAspect="1"/>
          </p:cNvPicPr>
          <p:nvPr/>
        </p:nvPicPr>
        <p:blipFill>
          <a:blip r:embed="rId6"/>
          <a:stretch>
            <a:fillRect/>
          </a:stretch>
        </p:blipFill>
        <p:spPr>
          <a:xfrm>
            <a:off x="234027" y="1170265"/>
            <a:ext cx="831600" cy="831600"/>
          </a:xfrm>
          <a:prstGeom prst="rect">
            <a:avLst/>
          </a:prstGeom>
        </p:spPr>
      </p:pic>
      <p:pic>
        <p:nvPicPr>
          <p:cNvPr id="15" name="Gráfico 14" descr="Documento com preenchimento sólido">
            <a:extLst>
              <a:ext uri="{FF2B5EF4-FFF2-40B4-BE49-F238E27FC236}">
                <a16:creationId xmlns:a16="http://schemas.microsoft.com/office/drawing/2014/main" id="{67B88EB6-E36A-A12B-0D3E-DFED4DCB84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5350414"/>
            <a:ext cx="759616" cy="759616"/>
          </a:xfrm>
          <a:prstGeom prst="rect">
            <a:avLst/>
          </a:prstGeom>
        </p:spPr>
      </p:pic>
      <p:sp>
        <p:nvSpPr>
          <p:cNvPr id="16" name="CaixaDeTexto 15">
            <a:extLst>
              <a:ext uri="{FF2B5EF4-FFF2-40B4-BE49-F238E27FC236}">
                <a16:creationId xmlns:a16="http://schemas.microsoft.com/office/drawing/2014/main" id="{94306060-87EC-13F8-0749-AAFBF860157F}"/>
              </a:ext>
            </a:extLst>
          </p:cNvPr>
          <p:cNvSpPr txBox="1"/>
          <p:nvPr/>
        </p:nvSpPr>
        <p:spPr>
          <a:xfrm>
            <a:off x="1637920" y="5407840"/>
            <a:ext cx="10201152" cy="769441"/>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IV - Publicações e pesquisas realizadas ou outras formas de produção de conhecimento;</a:t>
            </a:r>
            <a:endParaRPr lang="pt-BR" sz="2200" dirty="0"/>
          </a:p>
        </p:txBody>
      </p:sp>
    </p:spTree>
    <p:extLst>
      <p:ext uri="{BB962C8B-B14F-4D97-AF65-F5344CB8AC3E}">
        <p14:creationId xmlns:p14="http://schemas.microsoft.com/office/powerpoint/2010/main" val="1687524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DOCUMENTAÇÃO É NECESSÁRIA PARA CELEBRAÇÃO DE PARCERIA?</a:t>
            </a:r>
          </a:p>
        </p:txBody>
      </p:sp>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2189007"/>
            <a:ext cx="759616" cy="759616"/>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1637919" y="2198312"/>
            <a:ext cx="10554081" cy="769441"/>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V - Currículo de profissional ou da equipe responsável pela execução do objeto da parceria; </a:t>
            </a:r>
            <a:endParaRPr lang="pt-BR" sz="2200" dirty="0"/>
          </a:p>
        </p:txBody>
      </p:sp>
      <p:pic>
        <p:nvPicPr>
          <p:cNvPr id="7" name="Gráfico 6" descr="Documento com preenchimento sólido">
            <a:extLst>
              <a:ext uri="{FF2B5EF4-FFF2-40B4-BE49-F238E27FC236}">
                <a16:creationId xmlns:a16="http://schemas.microsoft.com/office/drawing/2014/main" id="{58D2662C-FA48-A92C-EB55-7AB663941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3049442"/>
            <a:ext cx="759616" cy="759616"/>
          </a:xfrm>
          <a:prstGeom prst="rect">
            <a:avLst/>
          </a:prstGeom>
        </p:spPr>
      </p:pic>
      <p:sp>
        <p:nvSpPr>
          <p:cNvPr id="10" name="CaixaDeTexto 9">
            <a:extLst>
              <a:ext uri="{FF2B5EF4-FFF2-40B4-BE49-F238E27FC236}">
                <a16:creationId xmlns:a16="http://schemas.microsoft.com/office/drawing/2014/main" id="{C416EAEE-C0DE-9B3D-94C6-8935392C2C39}"/>
              </a:ext>
            </a:extLst>
          </p:cNvPr>
          <p:cNvSpPr txBox="1"/>
          <p:nvPr/>
        </p:nvSpPr>
        <p:spPr>
          <a:xfrm>
            <a:off x="1637920" y="2986888"/>
            <a:ext cx="10554080" cy="1107996"/>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VI - Declarações de experiência prévia emitidas por organizações da sociedade civil, empresas públicas ou privadas, conselhos de políticas públicas e dirigentes de órgãos públicos ou universidades; </a:t>
            </a:r>
            <a:endParaRPr lang="pt-BR" sz="2200" dirty="0"/>
          </a:p>
        </p:txBody>
      </p:sp>
      <p:pic>
        <p:nvPicPr>
          <p:cNvPr id="11" name="Gráfico 10" descr="Documento com preenchimento sólido">
            <a:extLst>
              <a:ext uri="{FF2B5EF4-FFF2-40B4-BE49-F238E27FC236}">
                <a16:creationId xmlns:a16="http://schemas.microsoft.com/office/drawing/2014/main" id="{15236A64-AF6D-2674-E9BA-5A2DAD774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3883512"/>
            <a:ext cx="759616" cy="759616"/>
          </a:xfrm>
          <a:prstGeom prst="rect">
            <a:avLst/>
          </a:prstGeom>
        </p:spPr>
      </p:pic>
      <p:sp>
        <p:nvSpPr>
          <p:cNvPr id="13" name="CaixaDeTexto 12">
            <a:extLst>
              <a:ext uri="{FF2B5EF4-FFF2-40B4-BE49-F238E27FC236}">
                <a16:creationId xmlns:a16="http://schemas.microsoft.com/office/drawing/2014/main" id="{2EDC3D06-6879-F07A-6B08-93C703827283}"/>
              </a:ext>
            </a:extLst>
          </p:cNvPr>
          <p:cNvSpPr txBox="1"/>
          <p:nvPr/>
        </p:nvSpPr>
        <p:spPr>
          <a:xfrm>
            <a:off x="1637920" y="4085322"/>
            <a:ext cx="10201152" cy="430887"/>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VII - Prêmios locais ou internacionais recebidos; </a:t>
            </a:r>
            <a:endParaRPr lang="pt-BR" sz="2200" dirty="0"/>
          </a:p>
        </p:txBody>
      </p:sp>
      <p:pic>
        <p:nvPicPr>
          <p:cNvPr id="6" name="Imagem 5" descr="Ícone&#10;&#10;Descrição gerada automaticamente">
            <a:extLst>
              <a:ext uri="{FF2B5EF4-FFF2-40B4-BE49-F238E27FC236}">
                <a16:creationId xmlns:a16="http://schemas.microsoft.com/office/drawing/2014/main" id="{749F36F6-C7CF-B206-4E0D-80C781A47382}"/>
              </a:ext>
            </a:extLst>
          </p:cNvPr>
          <p:cNvPicPr>
            <a:picLocks noChangeAspect="1"/>
          </p:cNvPicPr>
          <p:nvPr/>
        </p:nvPicPr>
        <p:blipFill>
          <a:blip r:embed="rId6"/>
          <a:stretch>
            <a:fillRect/>
          </a:stretch>
        </p:blipFill>
        <p:spPr>
          <a:xfrm>
            <a:off x="234027" y="1170265"/>
            <a:ext cx="831600" cy="831600"/>
          </a:xfrm>
          <a:prstGeom prst="rect">
            <a:avLst/>
          </a:prstGeom>
        </p:spPr>
      </p:pic>
      <p:pic>
        <p:nvPicPr>
          <p:cNvPr id="15" name="Gráfico 14" descr="Documento com preenchimento sólido">
            <a:extLst>
              <a:ext uri="{FF2B5EF4-FFF2-40B4-BE49-F238E27FC236}">
                <a16:creationId xmlns:a16="http://schemas.microsoft.com/office/drawing/2014/main" id="{67B88EB6-E36A-A12B-0D3E-DFED4DCB84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4700686"/>
            <a:ext cx="759616" cy="759616"/>
          </a:xfrm>
          <a:prstGeom prst="rect">
            <a:avLst/>
          </a:prstGeom>
        </p:spPr>
      </p:pic>
      <p:sp>
        <p:nvSpPr>
          <p:cNvPr id="16" name="CaixaDeTexto 15">
            <a:extLst>
              <a:ext uri="{FF2B5EF4-FFF2-40B4-BE49-F238E27FC236}">
                <a16:creationId xmlns:a16="http://schemas.microsoft.com/office/drawing/2014/main" id="{94306060-87EC-13F8-0749-AAFBF860157F}"/>
              </a:ext>
            </a:extLst>
          </p:cNvPr>
          <p:cNvSpPr txBox="1"/>
          <p:nvPr/>
        </p:nvSpPr>
        <p:spPr>
          <a:xfrm>
            <a:off x="1637920" y="4613729"/>
            <a:ext cx="10554080" cy="1107996"/>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VIII - Atestados de capacidade técnica emitidos por redes, organizações da sociedade civil, movimentos sociais, empresas públicas ou privadas, conselhos de políticas públicas e membros de órgãos públicos ou universidades;</a:t>
            </a:r>
            <a:endParaRPr lang="pt-BR" sz="2200" dirty="0"/>
          </a:p>
        </p:txBody>
      </p:sp>
      <p:pic>
        <p:nvPicPr>
          <p:cNvPr id="12" name="Gráfico 11" descr="Documento com preenchimento sólido">
            <a:extLst>
              <a:ext uri="{FF2B5EF4-FFF2-40B4-BE49-F238E27FC236}">
                <a16:creationId xmlns:a16="http://schemas.microsoft.com/office/drawing/2014/main" id="{363722A3-2003-CF4D-9B6B-E117B9FFF7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3" y="5789835"/>
            <a:ext cx="759616" cy="759616"/>
          </a:xfrm>
          <a:prstGeom prst="rect">
            <a:avLst/>
          </a:prstGeom>
        </p:spPr>
      </p:pic>
      <p:sp>
        <p:nvSpPr>
          <p:cNvPr id="17" name="CaixaDeTexto 16">
            <a:extLst>
              <a:ext uri="{FF2B5EF4-FFF2-40B4-BE49-F238E27FC236}">
                <a16:creationId xmlns:a16="http://schemas.microsoft.com/office/drawing/2014/main" id="{B3C3BD44-7E6E-CDB3-1D66-D5CEEFA3EA23}"/>
              </a:ext>
            </a:extLst>
          </p:cNvPr>
          <p:cNvSpPr txBox="1"/>
          <p:nvPr/>
        </p:nvSpPr>
        <p:spPr>
          <a:xfrm>
            <a:off x="1637919" y="5702878"/>
            <a:ext cx="10554080" cy="1107996"/>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IX - Quaisquer documentos que comprovem experiência e aptidão para cumprimento do objeto que será desenvolvido, submetidos à apreciação da Administração Pública.</a:t>
            </a:r>
            <a:endParaRPr lang="pt-BR" sz="2200" dirty="0"/>
          </a:p>
        </p:txBody>
      </p:sp>
    </p:spTree>
    <p:extLst>
      <p:ext uri="{BB962C8B-B14F-4D97-AF65-F5344CB8AC3E}">
        <p14:creationId xmlns:p14="http://schemas.microsoft.com/office/powerpoint/2010/main" val="92099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DOCUMENTAÇÃO É NECESSÁRIA PARA CELEBRAÇÃO DE PARCERIA?</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298025"/>
            <a:ext cx="10960768" cy="1015663"/>
          </a:xfrm>
          <a:prstGeom prst="rect">
            <a:avLst/>
          </a:prstGeom>
          <a:solidFill>
            <a:schemeClr val="tx1"/>
          </a:solidFill>
        </p:spPr>
        <p:txBody>
          <a:bodyPr wrap="square" rtlCol="0">
            <a:spAutoFit/>
          </a:bodyPr>
          <a:lstStyle/>
          <a:p>
            <a:r>
              <a:rPr lang="pt-BR" sz="3000" b="1"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Documentos da Organização Civil </a:t>
            </a:r>
            <a:r>
              <a:rPr lang="pt-BR" sz="3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(arrolados nos incisos III, IV, VII, VIII IX, X e XI)</a:t>
            </a:r>
            <a:endParaRPr lang="pt-BR" sz="3000" i="1" dirty="0"/>
          </a:p>
        </p:txBody>
      </p:sp>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3404236"/>
            <a:ext cx="759616" cy="759616"/>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1637919" y="3377445"/>
            <a:ext cx="10554081" cy="769441"/>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III - Cópia dos alvarás de funcionamento, Alvará sanitário e Alvará de proteção e prevenção contra incêndio, quando for o caso; </a:t>
            </a:r>
            <a:endParaRPr lang="pt-BR" sz="2200" dirty="0"/>
          </a:p>
        </p:txBody>
      </p:sp>
      <p:pic>
        <p:nvPicPr>
          <p:cNvPr id="7" name="Gráfico 6" descr="Documento com preenchimento sólido">
            <a:extLst>
              <a:ext uri="{FF2B5EF4-FFF2-40B4-BE49-F238E27FC236}">
                <a16:creationId xmlns:a16="http://schemas.microsoft.com/office/drawing/2014/main" id="{58D2662C-FA48-A92C-EB55-7AB663941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4481243"/>
            <a:ext cx="759616" cy="759616"/>
          </a:xfrm>
          <a:prstGeom prst="rect">
            <a:avLst/>
          </a:prstGeom>
        </p:spPr>
      </p:pic>
      <p:sp>
        <p:nvSpPr>
          <p:cNvPr id="10" name="CaixaDeTexto 9">
            <a:extLst>
              <a:ext uri="{FF2B5EF4-FFF2-40B4-BE49-F238E27FC236}">
                <a16:creationId xmlns:a16="http://schemas.microsoft.com/office/drawing/2014/main" id="{C416EAEE-C0DE-9B3D-94C6-8935392C2C39}"/>
              </a:ext>
            </a:extLst>
          </p:cNvPr>
          <p:cNvSpPr txBox="1"/>
          <p:nvPr/>
        </p:nvSpPr>
        <p:spPr>
          <a:xfrm>
            <a:off x="1637920" y="4466821"/>
            <a:ext cx="10201152" cy="769441"/>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IV - Documentos que comprovem a experiência prévia, com efetividade, do objeto da parceria ou de natureza semelhante; </a:t>
            </a:r>
            <a:endParaRPr lang="pt-BR" sz="2200" dirty="0"/>
          </a:p>
        </p:txBody>
      </p:sp>
      <p:pic>
        <p:nvPicPr>
          <p:cNvPr id="11" name="Gráfico 10" descr="Documento com preenchimento sólido">
            <a:extLst>
              <a:ext uri="{FF2B5EF4-FFF2-40B4-BE49-F238E27FC236}">
                <a16:creationId xmlns:a16="http://schemas.microsoft.com/office/drawing/2014/main" id="{15236A64-AF6D-2674-E9BA-5A2DAD774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5604080"/>
            <a:ext cx="759616" cy="759616"/>
          </a:xfrm>
          <a:prstGeom prst="rect">
            <a:avLst/>
          </a:prstGeom>
        </p:spPr>
      </p:pic>
      <p:sp>
        <p:nvSpPr>
          <p:cNvPr id="13" name="CaixaDeTexto 12">
            <a:extLst>
              <a:ext uri="{FF2B5EF4-FFF2-40B4-BE49-F238E27FC236}">
                <a16:creationId xmlns:a16="http://schemas.microsoft.com/office/drawing/2014/main" id="{2EDC3D06-6879-F07A-6B08-93C703827283}"/>
              </a:ext>
            </a:extLst>
          </p:cNvPr>
          <p:cNvSpPr txBox="1"/>
          <p:nvPr/>
        </p:nvSpPr>
        <p:spPr>
          <a:xfrm>
            <a:off x="1637920" y="5444932"/>
            <a:ext cx="10201152" cy="1107996"/>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VII - Prova da propriedade ou posse legítima do imóvel, como escritura, matrícula do imóvel, Contrato de locação, Comodato ou outro tipo de relação jurídica, caso seja necessário à execução do objeto pactuado; </a:t>
            </a:r>
            <a:endParaRPr lang="pt-BR" sz="2200" dirty="0"/>
          </a:p>
        </p:txBody>
      </p:sp>
      <p:pic>
        <p:nvPicPr>
          <p:cNvPr id="6" name="Imagem 5" descr="Ícone&#10;&#10;Descrição gerada automaticamente">
            <a:extLst>
              <a:ext uri="{FF2B5EF4-FFF2-40B4-BE49-F238E27FC236}">
                <a16:creationId xmlns:a16="http://schemas.microsoft.com/office/drawing/2014/main" id="{749F36F6-C7CF-B206-4E0D-80C781A47382}"/>
              </a:ext>
            </a:extLst>
          </p:cNvPr>
          <p:cNvPicPr>
            <a:picLocks noChangeAspect="1"/>
          </p:cNvPicPr>
          <p:nvPr/>
        </p:nvPicPr>
        <p:blipFill>
          <a:blip r:embed="rId6"/>
          <a:stretch>
            <a:fillRect/>
          </a:stretch>
        </p:blipFill>
        <p:spPr>
          <a:xfrm>
            <a:off x="234027" y="1170265"/>
            <a:ext cx="831600" cy="831600"/>
          </a:xfrm>
          <a:prstGeom prst="rect">
            <a:avLst/>
          </a:prstGeom>
        </p:spPr>
      </p:pic>
    </p:spTree>
    <p:extLst>
      <p:ext uri="{BB962C8B-B14F-4D97-AF65-F5344CB8AC3E}">
        <p14:creationId xmlns:p14="http://schemas.microsoft.com/office/powerpoint/2010/main" val="409626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DOCUMENTAÇÃO É NECESSÁRIA PARA CELEBRAÇÃO DE PARCERIA?</a:t>
            </a:r>
          </a:p>
        </p:txBody>
      </p:sp>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2447870"/>
            <a:ext cx="759616" cy="759616"/>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1637919" y="2372951"/>
            <a:ext cx="10554081" cy="1107996"/>
          </a:xfrm>
          <a:prstGeom prst="rect">
            <a:avLst/>
          </a:prstGeom>
          <a:solidFill>
            <a:schemeClr val="tx1"/>
          </a:solidFill>
        </p:spPr>
        <p:txBody>
          <a:bodyPr wrap="square" rtlCol="0">
            <a:spAutoFit/>
          </a:bodyPr>
          <a:lstStyle/>
          <a:p>
            <a:pPr algn="just"/>
            <a:r>
              <a:rPr lang="pt-B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VIII - Prova de que a entidade requerente não tem nenhuma pendência relativa a prestações de contas de recursos anteriormente recebidos no âmbito de parcerias ou instrumentos congêneres;</a:t>
            </a:r>
            <a:endParaRPr lang="pt-BR" sz="2200" b="1" dirty="0"/>
          </a:p>
        </p:txBody>
      </p:sp>
      <p:pic>
        <p:nvPicPr>
          <p:cNvPr id="7" name="Gráfico 6" descr="Documento com preenchimento sólido">
            <a:extLst>
              <a:ext uri="{FF2B5EF4-FFF2-40B4-BE49-F238E27FC236}">
                <a16:creationId xmlns:a16="http://schemas.microsoft.com/office/drawing/2014/main" id="{58D2662C-FA48-A92C-EB55-7AB663941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3356433"/>
            <a:ext cx="759616" cy="759616"/>
          </a:xfrm>
          <a:prstGeom prst="rect">
            <a:avLst/>
          </a:prstGeom>
        </p:spPr>
      </p:pic>
      <p:sp>
        <p:nvSpPr>
          <p:cNvPr id="10" name="CaixaDeTexto 9">
            <a:extLst>
              <a:ext uri="{FF2B5EF4-FFF2-40B4-BE49-F238E27FC236}">
                <a16:creationId xmlns:a16="http://schemas.microsoft.com/office/drawing/2014/main" id="{C416EAEE-C0DE-9B3D-94C6-8935392C2C39}"/>
              </a:ext>
            </a:extLst>
          </p:cNvPr>
          <p:cNvSpPr txBox="1"/>
          <p:nvPr/>
        </p:nvSpPr>
        <p:spPr>
          <a:xfrm>
            <a:off x="1637919" y="3426231"/>
            <a:ext cx="10554079" cy="769441"/>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IX - Certificado de Entidade Beneficente de Assistência Social - CEBAS, nos termos da Lei Federal nº 12.101/2009, se aplicável à matéria;</a:t>
            </a:r>
            <a:endParaRPr lang="pt-BR" sz="2200" dirty="0"/>
          </a:p>
        </p:txBody>
      </p:sp>
      <p:pic>
        <p:nvPicPr>
          <p:cNvPr id="11" name="Gráfico 10" descr="Documento com preenchimento sólido">
            <a:extLst>
              <a:ext uri="{FF2B5EF4-FFF2-40B4-BE49-F238E27FC236}">
                <a16:creationId xmlns:a16="http://schemas.microsoft.com/office/drawing/2014/main" id="{15236A64-AF6D-2674-E9BA-5A2DAD774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4334887"/>
            <a:ext cx="759616" cy="759616"/>
          </a:xfrm>
          <a:prstGeom prst="rect">
            <a:avLst/>
          </a:prstGeom>
        </p:spPr>
      </p:pic>
      <p:sp>
        <p:nvSpPr>
          <p:cNvPr id="13" name="CaixaDeTexto 12">
            <a:extLst>
              <a:ext uri="{FF2B5EF4-FFF2-40B4-BE49-F238E27FC236}">
                <a16:creationId xmlns:a16="http://schemas.microsoft.com/office/drawing/2014/main" id="{2EDC3D06-6879-F07A-6B08-93C703827283}"/>
              </a:ext>
            </a:extLst>
          </p:cNvPr>
          <p:cNvSpPr txBox="1"/>
          <p:nvPr/>
        </p:nvSpPr>
        <p:spPr>
          <a:xfrm>
            <a:off x="1637920" y="4175737"/>
            <a:ext cx="10554080" cy="1446550"/>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X - No caso de organização da sociedade civil de utilidade pública ou de interesse público, comprovação da qualificação, através de Certificado ou Declaração de que, na sua área de atuação, é reconhecida por órgão ou Entidade federal, estadual ou municipal, nos termos da legislação pertinente;</a:t>
            </a:r>
            <a:endParaRPr lang="pt-BR" sz="2200" dirty="0"/>
          </a:p>
        </p:txBody>
      </p:sp>
      <p:pic>
        <p:nvPicPr>
          <p:cNvPr id="6" name="Imagem 5" descr="Ícone&#10;&#10;Descrição gerada automaticamente">
            <a:extLst>
              <a:ext uri="{FF2B5EF4-FFF2-40B4-BE49-F238E27FC236}">
                <a16:creationId xmlns:a16="http://schemas.microsoft.com/office/drawing/2014/main" id="{749F36F6-C7CF-B206-4E0D-80C781A47382}"/>
              </a:ext>
            </a:extLst>
          </p:cNvPr>
          <p:cNvPicPr>
            <a:picLocks noChangeAspect="1"/>
          </p:cNvPicPr>
          <p:nvPr/>
        </p:nvPicPr>
        <p:blipFill>
          <a:blip r:embed="rId6"/>
          <a:stretch>
            <a:fillRect/>
          </a:stretch>
        </p:blipFill>
        <p:spPr>
          <a:xfrm>
            <a:off x="234027" y="1170265"/>
            <a:ext cx="831600" cy="831600"/>
          </a:xfrm>
          <a:prstGeom prst="rect">
            <a:avLst/>
          </a:prstGeom>
        </p:spPr>
      </p:pic>
      <p:pic>
        <p:nvPicPr>
          <p:cNvPr id="15" name="Gráfico 14" descr="Documento com preenchimento sólido">
            <a:extLst>
              <a:ext uri="{FF2B5EF4-FFF2-40B4-BE49-F238E27FC236}">
                <a16:creationId xmlns:a16="http://schemas.microsoft.com/office/drawing/2014/main" id="{67B88EB6-E36A-A12B-0D3E-DFED4DCB84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4" y="5573176"/>
            <a:ext cx="759616" cy="759616"/>
          </a:xfrm>
          <a:prstGeom prst="rect">
            <a:avLst/>
          </a:prstGeom>
        </p:spPr>
      </p:pic>
      <p:sp>
        <p:nvSpPr>
          <p:cNvPr id="16" name="CaixaDeTexto 15">
            <a:extLst>
              <a:ext uri="{FF2B5EF4-FFF2-40B4-BE49-F238E27FC236}">
                <a16:creationId xmlns:a16="http://schemas.microsoft.com/office/drawing/2014/main" id="{94306060-87EC-13F8-0749-AAFBF860157F}"/>
              </a:ext>
            </a:extLst>
          </p:cNvPr>
          <p:cNvSpPr txBox="1"/>
          <p:nvPr/>
        </p:nvSpPr>
        <p:spPr>
          <a:xfrm>
            <a:off x="1637920" y="5618570"/>
            <a:ext cx="10554080" cy="1107996"/>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XI - Prova de inscrição junto ao Conselho Municipal referente a sua área de atuação, sempre que tal for condição de funcionamento da entidade prevista em Lei;</a:t>
            </a:r>
            <a:endParaRPr lang="pt-BR" sz="2200" dirty="0"/>
          </a:p>
        </p:txBody>
      </p:sp>
    </p:spTree>
    <p:extLst>
      <p:ext uri="{BB962C8B-B14F-4D97-AF65-F5344CB8AC3E}">
        <p14:creationId xmlns:p14="http://schemas.microsoft.com/office/powerpoint/2010/main" val="2624474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QUE DEVERÁ CONTER NO PLANO DE TRABALHO?</a:t>
            </a:r>
          </a:p>
        </p:txBody>
      </p:sp>
      <p:sp>
        <p:nvSpPr>
          <p:cNvPr id="14" name="CaixaDeTexto 13">
            <a:extLst>
              <a:ext uri="{FF2B5EF4-FFF2-40B4-BE49-F238E27FC236}">
                <a16:creationId xmlns:a16="http://schemas.microsoft.com/office/drawing/2014/main" id="{74F5D570-531E-617E-3FBC-9037EF2F985C}"/>
              </a:ext>
            </a:extLst>
          </p:cNvPr>
          <p:cNvSpPr txBox="1"/>
          <p:nvPr/>
        </p:nvSpPr>
        <p:spPr>
          <a:xfrm>
            <a:off x="1637919" y="2276695"/>
            <a:ext cx="10554081" cy="769441"/>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 - Descrição da realidade objeto da parceria, devendo ser demonstrado o nexo com a atividade ou o projeto e com as metas a serem atingidas;</a:t>
            </a:r>
            <a:endParaRPr lang="pt-BR" sz="2200" dirty="0"/>
          </a:p>
        </p:txBody>
      </p:sp>
      <p:sp>
        <p:nvSpPr>
          <p:cNvPr id="10" name="CaixaDeTexto 9">
            <a:extLst>
              <a:ext uri="{FF2B5EF4-FFF2-40B4-BE49-F238E27FC236}">
                <a16:creationId xmlns:a16="http://schemas.microsoft.com/office/drawing/2014/main" id="{C416EAEE-C0DE-9B3D-94C6-8935392C2C39}"/>
              </a:ext>
            </a:extLst>
          </p:cNvPr>
          <p:cNvSpPr txBox="1"/>
          <p:nvPr/>
        </p:nvSpPr>
        <p:spPr>
          <a:xfrm>
            <a:off x="1637919" y="3161527"/>
            <a:ext cx="10441785" cy="769441"/>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II - Forma de execução das ações, indicando, quando cabível, as que demandarão atuação em rede;</a:t>
            </a:r>
            <a:endParaRPr lang="pt-BR" sz="2200" dirty="0"/>
          </a:p>
        </p:txBody>
      </p:sp>
      <p:sp>
        <p:nvSpPr>
          <p:cNvPr id="13" name="CaixaDeTexto 12">
            <a:extLst>
              <a:ext uri="{FF2B5EF4-FFF2-40B4-BE49-F238E27FC236}">
                <a16:creationId xmlns:a16="http://schemas.microsoft.com/office/drawing/2014/main" id="{2EDC3D06-6879-F07A-6B08-93C703827283}"/>
              </a:ext>
            </a:extLst>
          </p:cNvPr>
          <p:cNvSpPr txBox="1"/>
          <p:nvPr/>
        </p:nvSpPr>
        <p:spPr>
          <a:xfrm>
            <a:off x="1637920" y="4055417"/>
            <a:ext cx="10554080" cy="430887"/>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III - Descrição de metas quantitativas e mensuráveis a serem atingidas;</a:t>
            </a:r>
            <a:endParaRPr lang="pt-BR" sz="2200" dirty="0"/>
          </a:p>
        </p:txBody>
      </p:sp>
      <p:sp>
        <p:nvSpPr>
          <p:cNvPr id="16" name="CaixaDeTexto 15">
            <a:extLst>
              <a:ext uri="{FF2B5EF4-FFF2-40B4-BE49-F238E27FC236}">
                <a16:creationId xmlns:a16="http://schemas.microsoft.com/office/drawing/2014/main" id="{94306060-87EC-13F8-0749-AAFBF860157F}"/>
              </a:ext>
            </a:extLst>
          </p:cNvPr>
          <p:cNvSpPr txBox="1"/>
          <p:nvPr/>
        </p:nvSpPr>
        <p:spPr>
          <a:xfrm>
            <a:off x="1637920" y="5426058"/>
            <a:ext cx="10441785" cy="1107996"/>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V - Previsão de receitas e a estimativa de despesas a serem realizadas na execução das ações, incluindo os encargos sociais e trabalhistas e a discriminação dos custos diretos e indiretos necessários à execução do objeto;</a:t>
            </a:r>
            <a:endParaRPr lang="pt-BR" sz="2200" dirty="0"/>
          </a:p>
        </p:txBody>
      </p:sp>
      <p:pic>
        <p:nvPicPr>
          <p:cNvPr id="18" name="Imagem 17" descr="Logotipo, Ícone&#10;&#10;Descrição gerada automaticamente">
            <a:extLst>
              <a:ext uri="{FF2B5EF4-FFF2-40B4-BE49-F238E27FC236}">
                <a16:creationId xmlns:a16="http://schemas.microsoft.com/office/drawing/2014/main" id="{EF3FA869-1E77-3DD4-5BAE-EFB1FBCFE9D6}"/>
              </a:ext>
            </a:extLst>
          </p:cNvPr>
          <p:cNvPicPr>
            <a:picLocks noChangeAspect="1"/>
          </p:cNvPicPr>
          <p:nvPr/>
        </p:nvPicPr>
        <p:blipFill>
          <a:blip r:embed="rId4"/>
          <a:stretch>
            <a:fillRect/>
          </a:stretch>
        </p:blipFill>
        <p:spPr>
          <a:xfrm>
            <a:off x="938767" y="2176646"/>
            <a:ext cx="769441" cy="769441"/>
          </a:xfrm>
          <a:prstGeom prst="rect">
            <a:avLst/>
          </a:prstGeom>
        </p:spPr>
      </p:pic>
      <p:sp>
        <p:nvSpPr>
          <p:cNvPr id="19" name="CaixaDeTexto 18">
            <a:extLst>
              <a:ext uri="{FF2B5EF4-FFF2-40B4-BE49-F238E27FC236}">
                <a16:creationId xmlns:a16="http://schemas.microsoft.com/office/drawing/2014/main" id="{270121D9-7B4E-B561-DAD3-4316D766B5E8}"/>
              </a:ext>
            </a:extLst>
          </p:cNvPr>
          <p:cNvSpPr txBox="1"/>
          <p:nvPr/>
        </p:nvSpPr>
        <p:spPr>
          <a:xfrm>
            <a:off x="1637920" y="4614179"/>
            <a:ext cx="10441785" cy="769441"/>
          </a:xfrm>
          <a:prstGeom prst="rect">
            <a:avLst/>
          </a:prstGeom>
          <a:solidFill>
            <a:schemeClr val="tx1"/>
          </a:solidFill>
        </p:spPr>
        <p:txBody>
          <a:bodyPr wrap="square" rtlCol="0">
            <a:spAutoFit/>
          </a:bodyPr>
          <a:lstStyle/>
          <a:p>
            <a:pPr algn="just"/>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IV - Definição dos indicadores, documentos e outros meios a serem utilizados para a aferição do cumprimento das metas;</a:t>
            </a:r>
            <a:endParaRPr lang="pt-BR" sz="2200" dirty="0"/>
          </a:p>
        </p:txBody>
      </p:sp>
      <p:pic>
        <p:nvPicPr>
          <p:cNvPr id="20" name="Imagem 19" descr="Logotipo, Ícone&#10;&#10;Descrição gerada automaticamente">
            <a:extLst>
              <a:ext uri="{FF2B5EF4-FFF2-40B4-BE49-F238E27FC236}">
                <a16:creationId xmlns:a16="http://schemas.microsoft.com/office/drawing/2014/main" id="{F10659BD-C52D-76D6-2493-8F6AD5D1E2AD}"/>
              </a:ext>
            </a:extLst>
          </p:cNvPr>
          <p:cNvPicPr>
            <a:picLocks noChangeAspect="1"/>
          </p:cNvPicPr>
          <p:nvPr/>
        </p:nvPicPr>
        <p:blipFill>
          <a:blip r:embed="rId4"/>
          <a:stretch>
            <a:fillRect/>
          </a:stretch>
        </p:blipFill>
        <p:spPr>
          <a:xfrm>
            <a:off x="938767" y="3128399"/>
            <a:ext cx="769441" cy="769441"/>
          </a:xfrm>
          <a:prstGeom prst="rect">
            <a:avLst/>
          </a:prstGeom>
        </p:spPr>
      </p:pic>
      <p:pic>
        <p:nvPicPr>
          <p:cNvPr id="21" name="Imagem 20" descr="Logotipo, Ícone&#10;&#10;Descrição gerada automaticamente">
            <a:extLst>
              <a:ext uri="{FF2B5EF4-FFF2-40B4-BE49-F238E27FC236}">
                <a16:creationId xmlns:a16="http://schemas.microsoft.com/office/drawing/2014/main" id="{18DD37EF-8908-70E5-7959-9C48413166C7}"/>
              </a:ext>
            </a:extLst>
          </p:cNvPr>
          <p:cNvPicPr>
            <a:picLocks noChangeAspect="1"/>
          </p:cNvPicPr>
          <p:nvPr/>
        </p:nvPicPr>
        <p:blipFill>
          <a:blip r:embed="rId4"/>
          <a:stretch>
            <a:fillRect/>
          </a:stretch>
        </p:blipFill>
        <p:spPr>
          <a:xfrm>
            <a:off x="938767" y="3892507"/>
            <a:ext cx="769441" cy="769441"/>
          </a:xfrm>
          <a:prstGeom prst="rect">
            <a:avLst/>
          </a:prstGeom>
        </p:spPr>
      </p:pic>
      <p:pic>
        <p:nvPicPr>
          <p:cNvPr id="22" name="Imagem 21" descr="Logotipo, Ícone&#10;&#10;Descrição gerada automaticamente">
            <a:extLst>
              <a:ext uri="{FF2B5EF4-FFF2-40B4-BE49-F238E27FC236}">
                <a16:creationId xmlns:a16="http://schemas.microsoft.com/office/drawing/2014/main" id="{11885E62-5AE7-EA25-08D8-12F55072F7CE}"/>
              </a:ext>
            </a:extLst>
          </p:cNvPr>
          <p:cNvPicPr>
            <a:picLocks noChangeAspect="1"/>
          </p:cNvPicPr>
          <p:nvPr/>
        </p:nvPicPr>
        <p:blipFill>
          <a:blip r:embed="rId4"/>
          <a:stretch>
            <a:fillRect/>
          </a:stretch>
        </p:blipFill>
        <p:spPr>
          <a:xfrm>
            <a:off x="911134" y="4652607"/>
            <a:ext cx="769441" cy="769441"/>
          </a:xfrm>
          <a:prstGeom prst="rect">
            <a:avLst/>
          </a:prstGeom>
        </p:spPr>
      </p:pic>
      <p:pic>
        <p:nvPicPr>
          <p:cNvPr id="23" name="Imagem 22" descr="Logotipo, Ícone&#10;&#10;Descrição gerada automaticamente">
            <a:extLst>
              <a:ext uri="{FF2B5EF4-FFF2-40B4-BE49-F238E27FC236}">
                <a16:creationId xmlns:a16="http://schemas.microsoft.com/office/drawing/2014/main" id="{E48C976F-379B-983B-D5ED-F1718AFB7804}"/>
              </a:ext>
            </a:extLst>
          </p:cNvPr>
          <p:cNvPicPr>
            <a:picLocks noChangeAspect="1"/>
          </p:cNvPicPr>
          <p:nvPr/>
        </p:nvPicPr>
        <p:blipFill>
          <a:blip r:embed="rId4"/>
          <a:stretch>
            <a:fillRect/>
          </a:stretch>
        </p:blipFill>
        <p:spPr>
          <a:xfrm>
            <a:off x="889820" y="5537891"/>
            <a:ext cx="769441" cy="769441"/>
          </a:xfrm>
          <a:prstGeom prst="rect">
            <a:avLst/>
          </a:prstGeom>
        </p:spPr>
      </p:pic>
      <p:pic>
        <p:nvPicPr>
          <p:cNvPr id="24" name="Imagem 23" descr="Ícone&#10;&#10;Descrição gerada automaticamente">
            <a:extLst>
              <a:ext uri="{FF2B5EF4-FFF2-40B4-BE49-F238E27FC236}">
                <a16:creationId xmlns:a16="http://schemas.microsoft.com/office/drawing/2014/main" id="{87B2F762-9DDC-DE6E-B85A-8DEF4E6431A7}"/>
              </a:ext>
            </a:extLst>
          </p:cNvPr>
          <p:cNvPicPr>
            <a:picLocks noChangeAspect="1"/>
          </p:cNvPicPr>
          <p:nvPr/>
        </p:nvPicPr>
        <p:blipFill>
          <a:blip r:embed="rId5"/>
          <a:stretch>
            <a:fillRect/>
          </a:stretch>
        </p:blipFill>
        <p:spPr>
          <a:xfrm>
            <a:off x="234027" y="1156306"/>
            <a:ext cx="831600" cy="831600"/>
          </a:xfrm>
          <a:prstGeom prst="rect">
            <a:avLst/>
          </a:prstGeom>
        </p:spPr>
      </p:pic>
    </p:spTree>
    <p:extLst>
      <p:ext uri="{BB962C8B-B14F-4D97-AF65-F5344CB8AC3E}">
        <p14:creationId xmlns:p14="http://schemas.microsoft.com/office/powerpoint/2010/main" val="162617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QUE DEVERÁ CONTER NO PLANO DE TRABALHO?</a:t>
            </a:r>
          </a:p>
        </p:txBody>
      </p:sp>
      <p:sp>
        <p:nvSpPr>
          <p:cNvPr id="14" name="CaixaDeTexto 13">
            <a:extLst>
              <a:ext uri="{FF2B5EF4-FFF2-40B4-BE49-F238E27FC236}">
                <a16:creationId xmlns:a16="http://schemas.microsoft.com/office/drawing/2014/main" id="{74F5D570-531E-617E-3FBC-9037EF2F985C}"/>
              </a:ext>
            </a:extLst>
          </p:cNvPr>
          <p:cNvSpPr txBox="1"/>
          <p:nvPr/>
        </p:nvSpPr>
        <p:spPr>
          <a:xfrm>
            <a:off x="1637919" y="2397015"/>
            <a:ext cx="10554081" cy="430887"/>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VI - Os valores a serem repassados mediante cronograma de desembolso; e</a:t>
            </a:r>
            <a:endParaRPr lang="pt-BR" sz="2200" dirty="0"/>
          </a:p>
        </p:txBody>
      </p:sp>
      <p:sp>
        <p:nvSpPr>
          <p:cNvPr id="10" name="CaixaDeTexto 9">
            <a:extLst>
              <a:ext uri="{FF2B5EF4-FFF2-40B4-BE49-F238E27FC236}">
                <a16:creationId xmlns:a16="http://schemas.microsoft.com/office/drawing/2014/main" id="{C416EAEE-C0DE-9B3D-94C6-8935392C2C39}"/>
              </a:ext>
            </a:extLst>
          </p:cNvPr>
          <p:cNvSpPr txBox="1"/>
          <p:nvPr/>
        </p:nvSpPr>
        <p:spPr>
          <a:xfrm>
            <a:off x="1637919" y="3354036"/>
            <a:ext cx="10441785" cy="430887"/>
          </a:xfrm>
          <a:prstGeom prst="rect">
            <a:avLst/>
          </a:prstGeom>
          <a:solidFill>
            <a:schemeClr val="tx1"/>
          </a:solidFill>
        </p:spPr>
        <p:txBody>
          <a:bodyPr wrap="square" rtlCol="0">
            <a:spAutoFit/>
          </a:bodyPr>
          <a:lstStyle/>
          <a:p>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VII- as ações que demandarão pagamento em espécie, quando for o caso.</a:t>
            </a:r>
            <a:endParaRPr lang="pt-BR" sz="2200" dirty="0"/>
          </a:p>
        </p:txBody>
      </p:sp>
      <p:pic>
        <p:nvPicPr>
          <p:cNvPr id="18" name="Imagem 17" descr="Logotipo, Ícone&#10;&#10;Descrição gerada automaticamente">
            <a:extLst>
              <a:ext uri="{FF2B5EF4-FFF2-40B4-BE49-F238E27FC236}">
                <a16:creationId xmlns:a16="http://schemas.microsoft.com/office/drawing/2014/main" id="{EF3FA869-1E77-3DD4-5BAE-EFB1FBCFE9D6}"/>
              </a:ext>
            </a:extLst>
          </p:cNvPr>
          <p:cNvPicPr>
            <a:picLocks noChangeAspect="1"/>
          </p:cNvPicPr>
          <p:nvPr/>
        </p:nvPicPr>
        <p:blipFill>
          <a:blip r:embed="rId4"/>
          <a:stretch>
            <a:fillRect/>
          </a:stretch>
        </p:blipFill>
        <p:spPr>
          <a:xfrm>
            <a:off x="938767" y="2188678"/>
            <a:ext cx="769441" cy="769441"/>
          </a:xfrm>
          <a:prstGeom prst="rect">
            <a:avLst/>
          </a:prstGeom>
        </p:spPr>
      </p:pic>
      <p:pic>
        <p:nvPicPr>
          <p:cNvPr id="20" name="Imagem 19" descr="Logotipo, Ícone&#10;&#10;Descrição gerada automaticamente">
            <a:extLst>
              <a:ext uri="{FF2B5EF4-FFF2-40B4-BE49-F238E27FC236}">
                <a16:creationId xmlns:a16="http://schemas.microsoft.com/office/drawing/2014/main" id="{F10659BD-C52D-76D6-2493-8F6AD5D1E2AD}"/>
              </a:ext>
            </a:extLst>
          </p:cNvPr>
          <p:cNvPicPr>
            <a:picLocks noChangeAspect="1"/>
          </p:cNvPicPr>
          <p:nvPr/>
        </p:nvPicPr>
        <p:blipFill>
          <a:blip r:embed="rId4"/>
          <a:stretch>
            <a:fillRect/>
          </a:stretch>
        </p:blipFill>
        <p:spPr>
          <a:xfrm>
            <a:off x="938767" y="3140431"/>
            <a:ext cx="769441" cy="769441"/>
          </a:xfrm>
          <a:prstGeom prst="rect">
            <a:avLst/>
          </a:prstGeom>
        </p:spPr>
      </p:pic>
      <p:pic>
        <p:nvPicPr>
          <p:cNvPr id="24" name="Imagem 23" descr="Ícone&#10;&#10;Descrição gerada automaticamente">
            <a:extLst>
              <a:ext uri="{FF2B5EF4-FFF2-40B4-BE49-F238E27FC236}">
                <a16:creationId xmlns:a16="http://schemas.microsoft.com/office/drawing/2014/main" id="{87B2F762-9DDC-DE6E-B85A-8DEF4E6431A7}"/>
              </a:ext>
            </a:extLst>
          </p:cNvPr>
          <p:cNvPicPr>
            <a:picLocks noChangeAspect="1"/>
          </p:cNvPicPr>
          <p:nvPr/>
        </p:nvPicPr>
        <p:blipFill>
          <a:blip r:embed="rId5"/>
          <a:stretch>
            <a:fillRect/>
          </a:stretch>
        </p:blipFill>
        <p:spPr>
          <a:xfrm>
            <a:off x="234027" y="1156306"/>
            <a:ext cx="831600" cy="831600"/>
          </a:xfrm>
          <a:prstGeom prst="rect">
            <a:avLst/>
          </a:prstGeom>
        </p:spPr>
      </p:pic>
    </p:spTree>
    <p:extLst>
      <p:ext uri="{BB962C8B-B14F-4D97-AF65-F5344CB8AC3E}">
        <p14:creationId xmlns:p14="http://schemas.microsoft.com/office/powerpoint/2010/main" val="1071270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2616740" y="1311622"/>
            <a:ext cx="6564885" cy="584775"/>
          </a:xfrm>
          <a:prstGeom prst="rect">
            <a:avLst/>
          </a:prstGeom>
          <a:solidFill>
            <a:schemeClr val="tx1"/>
          </a:solid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ATENÇÃO A UM PONTO:</a:t>
            </a:r>
          </a:p>
        </p:txBody>
      </p:sp>
      <p:sp>
        <p:nvSpPr>
          <p:cNvPr id="5" name="CaixaDeTexto 4">
            <a:extLst>
              <a:ext uri="{FF2B5EF4-FFF2-40B4-BE49-F238E27FC236}">
                <a16:creationId xmlns:a16="http://schemas.microsoft.com/office/drawing/2014/main" id="{1B27BCC9-7FF4-924C-A8A6-CF7C43114052}"/>
              </a:ext>
            </a:extLst>
          </p:cNvPr>
          <p:cNvSpPr txBox="1"/>
          <p:nvPr/>
        </p:nvSpPr>
        <p:spPr>
          <a:xfrm>
            <a:off x="1219200" y="2014068"/>
            <a:ext cx="9753600" cy="4247317"/>
          </a:xfrm>
          <a:prstGeom prst="rect">
            <a:avLst/>
          </a:prstGeom>
          <a:solidFill>
            <a:schemeClr val="tx1"/>
          </a:solidFill>
        </p:spPr>
        <p:txBody>
          <a:bodyPr wrap="square">
            <a:spAutoFit/>
          </a:bodyPr>
          <a:lstStyle/>
          <a:p>
            <a:pPr algn="just"/>
            <a:r>
              <a:rPr lang="pt-BR" sz="2800" b="0" i="0" u="none" strike="noStrike" baseline="0" dirty="0">
                <a:solidFill>
                  <a:srgbClr val="000000"/>
                </a:solidFill>
                <a:latin typeface="Arial" panose="020B0604020202020204" pitchFamily="34" charset="0"/>
              </a:rPr>
              <a:t>Os recursos recebidos em decorrência da parceria serão depositados em conta corrente específica, isenta de tarifa bancária na instituição financeira pública determinada pela administração pública.</a:t>
            </a:r>
          </a:p>
          <a:p>
            <a:pPr algn="just"/>
            <a:endParaRPr lang="pt-BR" b="0" i="0" u="none" strike="noStrike" baseline="0" dirty="0">
              <a:solidFill>
                <a:srgbClr val="000000"/>
              </a:solidFill>
              <a:latin typeface="Arial" panose="020B0604020202020204" pitchFamily="34" charset="0"/>
            </a:endParaRPr>
          </a:p>
          <a:p>
            <a:pPr algn="just"/>
            <a:r>
              <a:rPr lang="pt-BR" sz="2800" b="0" i="0" u="none" strike="noStrike" baseline="0" dirty="0">
                <a:solidFill>
                  <a:srgbClr val="000000"/>
                </a:solidFill>
                <a:latin typeface="Arial" panose="020B0604020202020204" pitchFamily="34" charset="0"/>
              </a:rPr>
              <a:t>Parágrafo único. Os rendimentos de ativos financeiros serão aplicados no objeto da parceria, estando sujeitos às mesmas condições de prestação de contas exigidas para os recursos transferidos.” </a:t>
            </a:r>
            <a:endParaRPr lang="pt-BR" sz="2800" b="0" i="0" dirty="0">
              <a:solidFill>
                <a:srgbClr val="000000"/>
              </a:solidFill>
              <a:effectLst/>
              <a:latin typeface="Arial" panose="020B0604020202020204" pitchFamily="34" charset="0"/>
            </a:endParaRPr>
          </a:p>
          <a:p>
            <a:pPr algn="just"/>
            <a:endParaRPr lang="pt-BR" b="0" i="0" dirty="0">
              <a:solidFill>
                <a:srgbClr val="000000"/>
              </a:solidFill>
              <a:effectLst/>
              <a:latin typeface="Arial" panose="020B0604020202020204" pitchFamily="34" charset="0"/>
            </a:endParaRPr>
          </a:p>
        </p:txBody>
      </p:sp>
      <p:sp>
        <p:nvSpPr>
          <p:cNvPr id="6" name="Retângulo: Cantos Arredondados 5">
            <a:extLst>
              <a:ext uri="{FF2B5EF4-FFF2-40B4-BE49-F238E27FC236}">
                <a16:creationId xmlns:a16="http://schemas.microsoft.com/office/drawing/2014/main" id="{CC51E951-BAA8-54BA-175D-3E7844DD086A}"/>
              </a:ext>
            </a:extLst>
          </p:cNvPr>
          <p:cNvSpPr/>
          <p:nvPr/>
        </p:nvSpPr>
        <p:spPr>
          <a:xfrm>
            <a:off x="1186965" y="6036802"/>
            <a:ext cx="7475771"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Art. 51 da Lei Federal nº 13.019/2014.</a:t>
            </a:r>
            <a:endParaRPr lang="pt-BR" b="1"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E9DD5DED-89A1-8D05-159E-C4F36DB0B3A3}"/>
              </a:ext>
            </a:extLst>
          </p:cNvPr>
          <p:cNvPicPr>
            <a:picLocks noChangeAspect="1"/>
          </p:cNvPicPr>
          <p:nvPr/>
        </p:nvPicPr>
        <p:blipFill>
          <a:blip r:embed="rId4"/>
          <a:stretch>
            <a:fillRect/>
          </a:stretch>
        </p:blipFill>
        <p:spPr>
          <a:xfrm>
            <a:off x="878304" y="5724396"/>
            <a:ext cx="542660" cy="470533"/>
          </a:xfrm>
          <a:prstGeom prst="rect">
            <a:avLst/>
          </a:prstGeom>
        </p:spPr>
      </p:pic>
      <p:pic>
        <p:nvPicPr>
          <p:cNvPr id="11" name="Imagem 10" descr="Ícone&#10;&#10;Descrição gerada automaticamente">
            <a:extLst>
              <a:ext uri="{FF2B5EF4-FFF2-40B4-BE49-F238E27FC236}">
                <a16:creationId xmlns:a16="http://schemas.microsoft.com/office/drawing/2014/main" id="{5EB8B7A6-B006-63B2-628D-902FBDE9A554}"/>
              </a:ext>
            </a:extLst>
          </p:cNvPr>
          <p:cNvPicPr>
            <a:picLocks noChangeAspect="1"/>
          </p:cNvPicPr>
          <p:nvPr/>
        </p:nvPicPr>
        <p:blipFill>
          <a:blip r:embed="rId5"/>
          <a:stretch>
            <a:fillRect/>
          </a:stretch>
        </p:blipFill>
        <p:spPr>
          <a:xfrm>
            <a:off x="1315724" y="1206422"/>
            <a:ext cx="807646" cy="807646"/>
          </a:xfrm>
          <a:prstGeom prst="rect">
            <a:avLst/>
          </a:prstGeom>
        </p:spPr>
      </p:pic>
      <p:pic>
        <p:nvPicPr>
          <p:cNvPr id="12" name="Imagem 11" descr="Ícone&#10;&#10;Descrição gerada automaticamente">
            <a:extLst>
              <a:ext uri="{FF2B5EF4-FFF2-40B4-BE49-F238E27FC236}">
                <a16:creationId xmlns:a16="http://schemas.microsoft.com/office/drawing/2014/main" id="{D580C6E0-DFC2-E4E0-6D5C-C298A8C787F6}"/>
              </a:ext>
            </a:extLst>
          </p:cNvPr>
          <p:cNvPicPr>
            <a:picLocks noChangeAspect="1"/>
          </p:cNvPicPr>
          <p:nvPr/>
        </p:nvPicPr>
        <p:blipFill>
          <a:blip r:embed="rId5"/>
          <a:stretch>
            <a:fillRect/>
          </a:stretch>
        </p:blipFill>
        <p:spPr>
          <a:xfrm>
            <a:off x="10066850" y="1190540"/>
            <a:ext cx="807646" cy="807646"/>
          </a:xfrm>
          <a:prstGeom prst="rect">
            <a:avLst/>
          </a:prstGeom>
        </p:spPr>
      </p:pic>
    </p:spTree>
    <p:extLst>
      <p:ext uri="{BB962C8B-B14F-4D97-AF65-F5344CB8AC3E}">
        <p14:creationId xmlns:p14="http://schemas.microsoft.com/office/powerpoint/2010/main" val="913285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OS PRAZOS ESTABELECIDOS?</a:t>
            </a:r>
          </a:p>
        </p:txBody>
      </p:sp>
      <p:pic>
        <p:nvPicPr>
          <p:cNvPr id="5" name="Imagem 4" descr="Ícone&#10;&#10;Descrição gerada automaticamente">
            <a:extLst>
              <a:ext uri="{FF2B5EF4-FFF2-40B4-BE49-F238E27FC236}">
                <a16:creationId xmlns:a16="http://schemas.microsoft.com/office/drawing/2014/main" id="{E92F9432-3BB3-3716-1FBE-E48B6403EACF}"/>
              </a:ext>
            </a:extLst>
          </p:cNvPr>
          <p:cNvPicPr>
            <a:picLocks noChangeAspect="1"/>
          </p:cNvPicPr>
          <p:nvPr/>
        </p:nvPicPr>
        <p:blipFill>
          <a:blip r:embed="rId4"/>
          <a:stretch>
            <a:fillRect/>
          </a:stretch>
        </p:blipFill>
        <p:spPr>
          <a:xfrm>
            <a:off x="234027" y="1156958"/>
            <a:ext cx="831600" cy="831600"/>
          </a:xfrm>
          <a:prstGeom prst="rect">
            <a:avLst/>
          </a:prstGeom>
        </p:spPr>
      </p:pic>
      <p:pic>
        <p:nvPicPr>
          <p:cNvPr id="11" name="Imagem 10">
            <a:extLst>
              <a:ext uri="{FF2B5EF4-FFF2-40B4-BE49-F238E27FC236}">
                <a16:creationId xmlns:a16="http://schemas.microsoft.com/office/drawing/2014/main" id="{7DDD7B66-7A6F-7871-59E5-867B1B10759F}"/>
              </a:ext>
            </a:extLst>
          </p:cNvPr>
          <p:cNvPicPr>
            <a:picLocks noChangeAspect="1"/>
          </p:cNvPicPr>
          <p:nvPr/>
        </p:nvPicPr>
        <p:blipFill>
          <a:blip r:embed="rId5"/>
          <a:stretch>
            <a:fillRect/>
          </a:stretch>
        </p:blipFill>
        <p:spPr>
          <a:xfrm>
            <a:off x="1985211" y="2003289"/>
            <a:ext cx="7591925" cy="4632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110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6" name="CaixaDeTexto 5">
            <a:extLst>
              <a:ext uri="{FF2B5EF4-FFF2-40B4-BE49-F238E27FC236}">
                <a16:creationId xmlns:a16="http://schemas.microsoft.com/office/drawing/2014/main" id="{D65572AE-3C61-4A0E-5CC8-2BA6E8B0BC81}"/>
              </a:ext>
            </a:extLst>
          </p:cNvPr>
          <p:cNvSpPr txBox="1"/>
          <p:nvPr/>
        </p:nvSpPr>
        <p:spPr>
          <a:xfrm>
            <a:off x="1278627" y="1937431"/>
            <a:ext cx="7239729" cy="400110"/>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QUAL O PRAZO PARA A PRESTAÇÃO DE CONTAS?</a:t>
            </a:r>
          </a:p>
        </p:txBody>
      </p:sp>
      <p:sp>
        <p:nvSpPr>
          <p:cNvPr id="9" name="CaixaDeTexto 8">
            <a:extLst>
              <a:ext uri="{FF2B5EF4-FFF2-40B4-BE49-F238E27FC236}">
                <a16:creationId xmlns:a16="http://schemas.microsoft.com/office/drawing/2014/main" id="{DF42F146-A035-8C24-5ACE-4D618334981B}"/>
              </a:ext>
            </a:extLst>
          </p:cNvPr>
          <p:cNvSpPr txBox="1"/>
          <p:nvPr/>
        </p:nvSpPr>
        <p:spPr>
          <a:xfrm>
            <a:off x="1281910" y="2573703"/>
            <a:ext cx="7612708" cy="400110"/>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QUAL O CONTEÚDO DA PRESTAÇÃO DE CONTAS?</a:t>
            </a:r>
          </a:p>
        </p:txBody>
      </p:sp>
      <p:sp>
        <p:nvSpPr>
          <p:cNvPr id="11" name="CaixaDeTexto 10">
            <a:extLst>
              <a:ext uri="{FF2B5EF4-FFF2-40B4-BE49-F238E27FC236}">
                <a16:creationId xmlns:a16="http://schemas.microsoft.com/office/drawing/2014/main" id="{6EF41DE9-88A5-0EF1-5338-6241AFEC0B1C}"/>
              </a:ext>
            </a:extLst>
          </p:cNvPr>
          <p:cNvSpPr txBox="1"/>
          <p:nvPr/>
        </p:nvSpPr>
        <p:spPr>
          <a:xfrm>
            <a:off x="1278628" y="3200171"/>
            <a:ext cx="8069908" cy="400110"/>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COMO AS PRESTAÇÕES DE CONTAS SERÃO AVALIADAS?</a:t>
            </a:r>
          </a:p>
        </p:txBody>
      </p:sp>
      <p:sp>
        <p:nvSpPr>
          <p:cNvPr id="14" name="CaixaDeTexto 13">
            <a:extLst>
              <a:ext uri="{FF2B5EF4-FFF2-40B4-BE49-F238E27FC236}">
                <a16:creationId xmlns:a16="http://schemas.microsoft.com/office/drawing/2014/main" id="{0FD0E0E8-FF13-F0FE-8953-FB9FB0A9185E}"/>
              </a:ext>
            </a:extLst>
          </p:cNvPr>
          <p:cNvSpPr txBox="1"/>
          <p:nvPr/>
        </p:nvSpPr>
        <p:spPr>
          <a:xfrm>
            <a:off x="1314723" y="3760389"/>
            <a:ext cx="10536382" cy="707886"/>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QUAIS SÃO OS ELEMENTOS QUE AS </a:t>
            </a:r>
            <a:r>
              <a:rPr lang="pt-BR" sz="2000" b="1" dirty="0" err="1">
                <a:solidFill>
                  <a:schemeClr val="bg1"/>
                </a:solidFill>
                <a:latin typeface="Arial" panose="020B0604020202020204" pitchFamily="34" charset="0"/>
                <a:cs typeface="Arial" panose="020B0604020202020204" pitchFamily="34" charset="0"/>
              </a:rPr>
              <a:t>OSCs</a:t>
            </a:r>
            <a:r>
              <a:rPr lang="pt-BR" sz="2000" b="1" dirty="0">
                <a:solidFill>
                  <a:schemeClr val="bg1"/>
                </a:solidFill>
                <a:latin typeface="Arial" panose="020B0604020202020204" pitchFamily="34" charset="0"/>
                <a:cs typeface="Arial" panose="020B0604020202020204" pitchFamily="34" charset="0"/>
              </a:rPr>
              <a:t> DEVERÃO APRESENTAR PARA A PRESTAÇÃO DE CONTAS?</a:t>
            </a:r>
          </a:p>
        </p:txBody>
      </p:sp>
      <p:sp>
        <p:nvSpPr>
          <p:cNvPr id="16" name="CaixaDeTexto 15">
            <a:extLst>
              <a:ext uri="{FF2B5EF4-FFF2-40B4-BE49-F238E27FC236}">
                <a16:creationId xmlns:a16="http://schemas.microsoft.com/office/drawing/2014/main" id="{ADFAF077-FABC-AD69-ED28-A2C09357E5BF}"/>
              </a:ext>
            </a:extLst>
          </p:cNvPr>
          <p:cNvSpPr txBox="1"/>
          <p:nvPr/>
        </p:nvSpPr>
        <p:spPr>
          <a:xfrm>
            <a:off x="1314723" y="4492215"/>
            <a:ext cx="10235592" cy="707886"/>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QUAIS OS ELEMENTOS QUE DEVEM CONTER A PRESTAÇÃO DE CONTAS PARA AVALIAÇÃO DO GESTOR?</a:t>
            </a:r>
          </a:p>
        </p:txBody>
      </p:sp>
      <p:sp>
        <p:nvSpPr>
          <p:cNvPr id="18" name="CaixaDeTexto 17">
            <a:extLst>
              <a:ext uri="{FF2B5EF4-FFF2-40B4-BE49-F238E27FC236}">
                <a16:creationId xmlns:a16="http://schemas.microsoft.com/office/drawing/2014/main" id="{DAF89E4C-9E2C-0189-1E68-346D768ADA56}"/>
              </a:ext>
            </a:extLst>
          </p:cNvPr>
          <p:cNvSpPr txBox="1"/>
          <p:nvPr/>
        </p:nvSpPr>
        <p:spPr>
          <a:xfrm>
            <a:off x="1314723" y="5241381"/>
            <a:ext cx="10536382" cy="707886"/>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O QUE OCORRE QUANDO CONSTATADAS IRREGULARIDADES NA PRESTAÇÃO DE CONTAS?</a:t>
            </a:r>
          </a:p>
        </p:txBody>
      </p:sp>
      <p:pic>
        <p:nvPicPr>
          <p:cNvPr id="22" name="Imagem 21" descr="Ícone&#10;&#10;Descrição gerada automaticamente">
            <a:extLst>
              <a:ext uri="{FF2B5EF4-FFF2-40B4-BE49-F238E27FC236}">
                <a16:creationId xmlns:a16="http://schemas.microsoft.com/office/drawing/2014/main" id="{309E25B3-F01E-4ED0-7809-298E8D146976}"/>
              </a:ext>
            </a:extLst>
          </p:cNvPr>
          <p:cNvPicPr>
            <a:picLocks noChangeAspect="1"/>
          </p:cNvPicPr>
          <p:nvPr/>
        </p:nvPicPr>
        <p:blipFill>
          <a:blip r:embed="rId4"/>
          <a:stretch>
            <a:fillRect/>
          </a:stretch>
        </p:blipFill>
        <p:spPr>
          <a:xfrm>
            <a:off x="774628" y="1862249"/>
            <a:ext cx="504000" cy="504000"/>
          </a:xfrm>
          <a:prstGeom prst="rect">
            <a:avLst/>
          </a:prstGeom>
        </p:spPr>
      </p:pic>
      <p:pic>
        <p:nvPicPr>
          <p:cNvPr id="24" name="Imagem 23" descr="Ícone&#10;&#10;Descrição gerada automaticamente">
            <a:extLst>
              <a:ext uri="{FF2B5EF4-FFF2-40B4-BE49-F238E27FC236}">
                <a16:creationId xmlns:a16="http://schemas.microsoft.com/office/drawing/2014/main" id="{6CE5D806-4336-2570-0268-08D69AD48A21}"/>
              </a:ext>
            </a:extLst>
          </p:cNvPr>
          <p:cNvPicPr>
            <a:picLocks noChangeAspect="1"/>
          </p:cNvPicPr>
          <p:nvPr/>
        </p:nvPicPr>
        <p:blipFill>
          <a:blip r:embed="rId5"/>
          <a:stretch>
            <a:fillRect/>
          </a:stretch>
        </p:blipFill>
        <p:spPr>
          <a:xfrm>
            <a:off x="774628" y="2521758"/>
            <a:ext cx="504000" cy="504000"/>
          </a:xfrm>
          <a:prstGeom prst="rect">
            <a:avLst/>
          </a:prstGeom>
        </p:spPr>
      </p:pic>
      <p:pic>
        <p:nvPicPr>
          <p:cNvPr id="26" name="Imagem 25">
            <a:extLst>
              <a:ext uri="{FF2B5EF4-FFF2-40B4-BE49-F238E27FC236}">
                <a16:creationId xmlns:a16="http://schemas.microsoft.com/office/drawing/2014/main" id="{802F304B-3C26-0F78-5365-9A55F8EC5F3B}"/>
              </a:ext>
            </a:extLst>
          </p:cNvPr>
          <p:cNvPicPr>
            <a:picLocks noChangeAspect="1"/>
          </p:cNvPicPr>
          <p:nvPr/>
        </p:nvPicPr>
        <p:blipFill>
          <a:blip r:embed="rId6"/>
          <a:stretch>
            <a:fillRect/>
          </a:stretch>
        </p:blipFill>
        <p:spPr>
          <a:xfrm>
            <a:off x="774628" y="3175458"/>
            <a:ext cx="504000" cy="504000"/>
          </a:xfrm>
          <a:prstGeom prst="rect">
            <a:avLst/>
          </a:prstGeom>
        </p:spPr>
      </p:pic>
      <p:pic>
        <p:nvPicPr>
          <p:cNvPr id="28" name="Imagem 27" descr="Ícone&#10;&#10;Descrição gerada automaticamente">
            <a:extLst>
              <a:ext uri="{FF2B5EF4-FFF2-40B4-BE49-F238E27FC236}">
                <a16:creationId xmlns:a16="http://schemas.microsoft.com/office/drawing/2014/main" id="{61864D19-37A4-AF69-B18E-06B2A3DA3235}"/>
              </a:ext>
            </a:extLst>
          </p:cNvPr>
          <p:cNvPicPr>
            <a:picLocks noChangeAspect="1"/>
          </p:cNvPicPr>
          <p:nvPr/>
        </p:nvPicPr>
        <p:blipFill>
          <a:blip r:embed="rId7"/>
          <a:stretch>
            <a:fillRect/>
          </a:stretch>
        </p:blipFill>
        <p:spPr>
          <a:xfrm>
            <a:off x="810723" y="3855445"/>
            <a:ext cx="504000" cy="504000"/>
          </a:xfrm>
          <a:prstGeom prst="rect">
            <a:avLst/>
          </a:prstGeom>
        </p:spPr>
      </p:pic>
      <p:sp>
        <p:nvSpPr>
          <p:cNvPr id="29" name="CaixaDeTexto 28">
            <a:extLst>
              <a:ext uri="{FF2B5EF4-FFF2-40B4-BE49-F238E27FC236}">
                <a16:creationId xmlns:a16="http://schemas.microsoft.com/office/drawing/2014/main" id="{73251BAC-0C17-12CD-7A4F-91E5EA5D1C4A}"/>
              </a:ext>
            </a:extLst>
          </p:cNvPr>
          <p:cNvSpPr txBox="1"/>
          <p:nvPr/>
        </p:nvSpPr>
        <p:spPr>
          <a:xfrm>
            <a:off x="1314722" y="5971472"/>
            <a:ext cx="10235593" cy="707886"/>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QUAIS SÃO AS SANÇÕES PARA AS </a:t>
            </a:r>
            <a:r>
              <a:rPr lang="pt-BR" sz="2000" b="1" dirty="0" err="1">
                <a:solidFill>
                  <a:schemeClr val="bg1"/>
                </a:solidFill>
                <a:latin typeface="Arial" panose="020B0604020202020204" pitchFamily="34" charset="0"/>
                <a:cs typeface="Arial" panose="020B0604020202020204" pitchFamily="34" charset="0"/>
              </a:rPr>
              <a:t>OSCs</a:t>
            </a:r>
            <a:r>
              <a:rPr lang="pt-BR" sz="2000" b="1" dirty="0">
                <a:solidFill>
                  <a:schemeClr val="bg1"/>
                </a:solidFill>
                <a:latin typeface="Arial" panose="020B0604020202020204" pitchFamily="34" charset="0"/>
                <a:cs typeface="Arial" panose="020B0604020202020204" pitchFamily="34" charset="0"/>
              </a:rPr>
              <a:t> EM DESACORDO COM O OBJETO PACTUADO</a:t>
            </a:r>
          </a:p>
        </p:txBody>
      </p:sp>
      <p:pic>
        <p:nvPicPr>
          <p:cNvPr id="33" name="Imagem 32" descr="Ícone&#10;&#10;Descrição gerada automaticamente">
            <a:extLst>
              <a:ext uri="{FF2B5EF4-FFF2-40B4-BE49-F238E27FC236}">
                <a16:creationId xmlns:a16="http://schemas.microsoft.com/office/drawing/2014/main" id="{F0928627-10CD-E439-BC82-1C322B95BD51}"/>
              </a:ext>
            </a:extLst>
          </p:cNvPr>
          <p:cNvPicPr>
            <a:picLocks noChangeAspect="1"/>
          </p:cNvPicPr>
          <p:nvPr/>
        </p:nvPicPr>
        <p:blipFill>
          <a:blip r:embed="rId8"/>
          <a:stretch>
            <a:fillRect/>
          </a:stretch>
        </p:blipFill>
        <p:spPr>
          <a:xfrm>
            <a:off x="810723" y="4533168"/>
            <a:ext cx="504000" cy="504000"/>
          </a:xfrm>
          <a:prstGeom prst="rect">
            <a:avLst/>
          </a:prstGeom>
        </p:spPr>
      </p:pic>
      <p:pic>
        <p:nvPicPr>
          <p:cNvPr id="35" name="Imagem 34" descr="Ícone&#10;&#10;Descrição gerada automaticamente">
            <a:extLst>
              <a:ext uri="{FF2B5EF4-FFF2-40B4-BE49-F238E27FC236}">
                <a16:creationId xmlns:a16="http://schemas.microsoft.com/office/drawing/2014/main" id="{340F63AD-DAEE-5DFC-67D7-EF0B16C57AB6}"/>
              </a:ext>
            </a:extLst>
          </p:cNvPr>
          <p:cNvPicPr>
            <a:picLocks noChangeAspect="1"/>
          </p:cNvPicPr>
          <p:nvPr/>
        </p:nvPicPr>
        <p:blipFill>
          <a:blip r:embed="rId9"/>
          <a:stretch>
            <a:fillRect/>
          </a:stretch>
        </p:blipFill>
        <p:spPr>
          <a:xfrm>
            <a:off x="810723" y="5281822"/>
            <a:ext cx="504000" cy="504000"/>
          </a:xfrm>
          <a:prstGeom prst="rect">
            <a:avLst/>
          </a:prstGeom>
        </p:spPr>
      </p:pic>
      <p:pic>
        <p:nvPicPr>
          <p:cNvPr id="37" name="Imagem 36" descr="Ícone&#10;&#10;Descrição gerada automaticamente">
            <a:extLst>
              <a:ext uri="{FF2B5EF4-FFF2-40B4-BE49-F238E27FC236}">
                <a16:creationId xmlns:a16="http://schemas.microsoft.com/office/drawing/2014/main" id="{A79B6494-5DD9-FEF9-D1CC-1DF49BA0CF7F}"/>
              </a:ext>
            </a:extLst>
          </p:cNvPr>
          <p:cNvPicPr>
            <a:picLocks noChangeAspect="1"/>
          </p:cNvPicPr>
          <p:nvPr/>
        </p:nvPicPr>
        <p:blipFill>
          <a:blip r:embed="rId10"/>
          <a:stretch>
            <a:fillRect/>
          </a:stretch>
        </p:blipFill>
        <p:spPr>
          <a:xfrm>
            <a:off x="810723" y="6037193"/>
            <a:ext cx="504000" cy="504000"/>
          </a:xfrm>
          <a:prstGeom prst="rect">
            <a:avLst/>
          </a:prstGeom>
        </p:spPr>
      </p:pic>
      <p:sp>
        <p:nvSpPr>
          <p:cNvPr id="4" name="CaixaDeTexto 3">
            <a:extLst>
              <a:ext uri="{FF2B5EF4-FFF2-40B4-BE49-F238E27FC236}">
                <a16:creationId xmlns:a16="http://schemas.microsoft.com/office/drawing/2014/main" id="{259ACCD4-C406-B106-E803-9215AE5D8170}"/>
              </a:ext>
            </a:extLst>
          </p:cNvPr>
          <p:cNvSpPr txBox="1"/>
          <p:nvPr/>
        </p:nvSpPr>
        <p:spPr>
          <a:xfrm>
            <a:off x="152401" y="1155206"/>
            <a:ext cx="11836401" cy="584775"/>
          </a:xfrm>
          <a:prstGeom prst="rect">
            <a:avLst/>
          </a:prstGeom>
          <a:solidFill>
            <a:schemeClr val="tx1"/>
          </a:solid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 PRESTAÇÃO DE CONTAS</a:t>
            </a:r>
          </a:p>
        </p:txBody>
      </p:sp>
    </p:spTree>
    <p:extLst>
      <p:ext uri="{BB962C8B-B14F-4D97-AF65-F5344CB8AC3E}">
        <p14:creationId xmlns:p14="http://schemas.microsoft.com/office/powerpoint/2010/main" val="288739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6" name="CaixaDeTexto 5">
            <a:extLst>
              <a:ext uri="{FF2B5EF4-FFF2-40B4-BE49-F238E27FC236}">
                <a16:creationId xmlns:a16="http://schemas.microsoft.com/office/drawing/2014/main" id="{D65572AE-3C61-4A0E-5CC8-2BA6E8B0BC81}"/>
              </a:ext>
            </a:extLst>
          </p:cNvPr>
          <p:cNvSpPr txBox="1"/>
          <p:nvPr/>
        </p:nvSpPr>
        <p:spPr>
          <a:xfrm>
            <a:off x="1266597" y="1373177"/>
            <a:ext cx="4075424" cy="400110"/>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QUAL O SEU OBJETO?</a:t>
            </a:r>
          </a:p>
        </p:txBody>
      </p:sp>
      <p:sp>
        <p:nvSpPr>
          <p:cNvPr id="9" name="CaixaDeTexto 8">
            <a:extLst>
              <a:ext uri="{FF2B5EF4-FFF2-40B4-BE49-F238E27FC236}">
                <a16:creationId xmlns:a16="http://schemas.microsoft.com/office/drawing/2014/main" id="{DF42F146-A035-8C24-5ACE-4D618334981B}"/>
              </a:ext>
            </a:extLst>
          </p:cNvPr>
          <p:cNvSpPr txBox="1"/>
          <p:nvPr/>
        </p:nvSpPr>
        <p:spPr>
          <a:xfrm>
            <a:off x="1269879" y="2009449"/>
            <a:ext cx="6180951" cy="400110"/>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O QUE MUDOU COM A LEI Nº 13.019/14?</a:t>
            </a:r>
          </a:p>
        </p:txBody>
      </p:sp>
      <p:sp>
        <p:nvSpPr>
          <p:cNvPr id="11" name="CaixaDeTexto 10">
            <a:extLst>
              <a:ext uri="{FF2B5EF4-FFF2-40B4-BE49-F238E27FC236}">
                <a16:creationId xmlns:a16="http://schemas.microsoft.com/office/drawing/2014/main" id="{6EF41DE9-88A5-0EF1-5338-6241AFEC0B1C}"/>
              </a:ext>
            </a:extLst>
          </p:cNvPr>
          <p:cNvSpPr txBox="1"/>
          <p:nvPr/>
        </p:nvSpPr>
        <p:spPr>
          <a:xfrm>
            <a:off x="1266597" y="2587789"/>
            <a:ext cx="4977792" cy="461665"/>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O QUE SÃO </a:t>
            </a:r>
            <a:r>
              <a:rPr lang="pt-BR" sz="2400" b="1" dirty="0" err="1">
                <a:solidFill>
                  <a:schemeClr val="bg1"/>
                </a:solidFill>
                <a:latin typeface="Arial" panose="020B0604020202020204" pitchFamily="34" charset="0"/>
                <a:cs typeface="Arial" panose="020B0604020202020204" pitchFamily="34" charset="0"/>
              </a:rPr>
              <a:t>OSCs</a:t>
            </a:r>
            <a:r>
              <a:rPr lang="pt-BR" sz="2000" b="1" dirty="0">
                <a:solidFill>
                  <a:schemeClr val="bg1"/>
                </a:solidFill>
                <a:latin typeface="Arial" panose="020B0604020202020204" pitchFamily="34" charset="0"/>
                <a:cs typeface="Arial" panose="020B0604020202020204" pitchFamily="34" charset="0"/>
              </a:rPr>
              <a:t>?</a:t>
            </a:r>
          </a:p>
        </p:txBody>
      </p:sp>
      <p:sp>
        <p:nvSpPr>
          <p:cNvPr id="14" name="CaixaDeTexto 13">
            <a:extLst>
              <a:ext uri="{FF2B5EF4-FFF2-40B4-BE49-F238E27FC236}">
                <a16:creationId xmlns:a16="http://schemas.microsoft.com/office/drawing/2014/main" id="{0FD0E0E8-FF13-F0FE-8953-FB9FB0A9185E}"/>
              </a:ext>
            </a:extLst>
          </p:cNvPr>
          <p:cNvSpPr txBox="1"/>
          <p:nvPr/>
        </p:nvSpPr>
        <p:spPr>
          <a:xfrm>
            <a:off x="1302692" y="3256295"/>
            <a:ext cx="7612708" cy="707886"/>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QUAIS SÃO OS INSTRUMENTOS JURÍDICOS DE PARCERIA ENTRE A ADMINISTRAÇÃO PÚBLICA E AS </a:t>
            </a:r>
            <a:r>
              <a:rPr lang="pt-BR" sz="2000" b="1" dirty="0" err="1">
                <a:solidFill>
                  <a:schemeClr val="bg1"/>
                </a:solidFill>
                <a:latin typeface="Arial" panose="020B0604020202020204" pitchFamily="34" charset="0"/>
                <a:cs typeface="Arial" panose="020B0604020202020204" pitchFamily="34" charset="0"/>
              </a:rPr>
              <a:t>OSCs</a:t>
            </a:r>
            <a:r>
              <a:rPr lang="pt-BR" sz="2000" b="1" dirty="0">
                <a:solidFill>
                  <a:schemeClr val="bg1"/>
                </a:solidFill>
                <a:latin typeface="Arial" panose="020B0604020202020204" pitchFamily="34" charset="0"/>
                <a:cs typeface="Arial" panose="020B0604020202020204" pitchFamily="34" charset="0"/>
              </a:rPr>
              <a:t>?</a:t>
            </a:r>
          </a:p>
        </p:txBody>
      </p:sp>
      <p:sp>
        <p:nvSpPr>
          <p:cNvPr id="16" name="CaixaDeTexto 15">
            <a:extLst>
              <a:ext uri="{FF2B5EF4-FFF2-40B4-BE49-F238E27FC236}">
                <a16:creationId xmlns:a16="http://schemas.microsoft.com/office/drawing/2014/main" id="{ADFAF077-FABC-AD69-ED28-A2C09357E5BF}"/>
              </a:ext>
            </a:extLst>
          </p:cNvPr>
          <p:cNvSpPr txBox="1"/>
          <p:nvPr/>
        </p:nvSpPr>
        <p:spPr>
          <a:xfrm>
            <a:off x="1302692" y="4036248"/>
            <a:ext cx="4977792" cy="400110"/>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E A BUROCRACIA E FORMALIDADES?</a:t>
            </a:r>
          </a:p>
        </p:txBody>
      </p:sp>
      <p:sp>
        <p:nvSpPr>
          <p:cNvPr id="18" name="CaixaDeTexto 17">
            <a:extLst>
              <a:ext uri="{FF2B5EF4-FFF2-40B4-BE49-F238E27FC236}">
                <a16:creationId xmlns:a16="http://schemas.microsoft.com/office/drawing/2014/main" id="{DAF89E4C-9E2C-0189-1E68-346D768ADA56}"/>
              </a:ext>
            </a:extLst>
          </p:cNvPr>
          <p:cNvSpPr txBox="1"/>
          <p:nvPr/>
        </p:nvSpPr>
        <p:spPr>
          <a:xfrm>
            <a:off x="1302692" y="4653063"/>
            <a:ext cx="4977792" cy="400110"/>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O QUE É CHAMAMENTO PÚBLICO?</a:t>
            </a:r>
          </a:p>
        </p:txBody>
      </p:sp>
      <p:pic>
        <p:nvPicPr>
          <p:cNvPr id="22" name="Imagem 21" descr="Ícone&#10;&#10;Descrição gerada automaticamente">
            <a:extLst>
              <a:ext uri="{FF2B5EF4-FFF2-40B4-BE49-F238E27FC236}">
                <a16:creationId xmlns:a16="http://schemas.microsoft.com/office/drawing/2014/main" id="{309E25B3-F01E-4ED0-7809-298E8D146976}"/>
              </a:ext>
            </a:extLst>
          </p:cNvPr>
          <p:cNvPicPr>
            <a:picLocks noChangeAspect="1"/>
          </p:cNvPicPr>
          <p:nvPr/>
        </p:nvPicPr>
        <p:blipFill>
          <a:blip r:embed="rId4"/>
          <a:stretch>
            <a:fillRect/>
          </a:stretch>
        </p:blipFill>
        <p:spPr>
          <a:xfrm>
            <a:off x="762597" y="1297995"/>
            <a:ext cx="504000" cy="504000"/>
          </a:xfrm>
          <a:prstGeom prst="rect">
            <a:avLst/>
          </a:prstGeom>
        </p:spPr>
      </p:pic>
      <p:pic>
        <p:nvPicPr>
          <p:cNvPr id="24" name="Imagem 23" descr="Ícone&#10;&#10;Descrição gerada automaticamente">
            <a:extLst>
              <a:ext uri="{FF2B5EF4-FFF2-40B4-BE49-F238E27FC236}">
                <a16:creationId xmlns:a16="http://schemas.microsoft.com/office/drawing/2014/main" id="{6CE5D806-4336-2570-0268-08D69AD48A21}"/>
              </a:ext>
            </a:extLst>
          </p:cNvPr>
          <p:cNvPicPr>
            <a:picLocks noChangeAspect="1"/>
          </p:cNvPicPr>
          <p:nvPr/>
        </p:nvPicPr>
        <p:blipFill>
          <a:blip r:embed="rId5"/>
          <a:stretch>
            <a:fillRect/>
          </a:stretch>
        </p:blipFill>
        <p:spPr>
          <a:xfrm>
            <a:off x="762597" y="1957504"/>
            <a:ext cx="504000" cy="504000"/>
          </a:xfrm>
          <a:prstGeom prst="rect">
            <a:avLst/>
          </a:prstGeom>
        </p:spPr>
      </p:pic>
      <p:pic>
        <p:nvPicPr>
          <p:cNvPr id="26" name="Imagem 25">
            <a:extLst>
              <a:ext uri="{FF2B5EF4-FFF2-40B4-BE49-F238E27FC236}">
                <a16:creationId xmlns:a16="http://schemas.microsoft.com/office/drawing/2014/main" id="{802F304B-3C26-0F78-5365-9A55F8EC5F3B}"/>
              </a:ext>
            </a:extLst>
          </p:cNvPr>
          <p:cNvPicPr>
            <a:picLocks noChangeAspect="1"/>
          </p:cNvPicPr>
          <p:nvPr/>
        </p:nvPicPr>
        <p:blipFill>
          <a:blip r:embed="rId6"/>
          <a:stretch>
            <a:fillRect/>
          </a:stretch>
        </p:blipFill>
        <p:spPr>
          <a:xfrm>
            <a:off x="762597" y="2599172"/>
            <a:ext cx="504000" cy="504000"/>
          </a:xfrm>
          <a:prstGeom prst="rect">
            <a:avLst/>
          </a:prstGeom>
        </p:spPr>
      </p:pic>
      <p:pic>
        <p:nvPicPr>
          <p:cNvPr id="28" name="Imagem 27" descr="Ícone&#10;&#10;Descrição gerada automaticamente">
            <a:extLst>
              <a:ext uri="{FF2B5EF4-FFF2-40B4-BE49-F238E27FC236}">
                <a16:creationId xmlns:a16="http://schemas.microsoft.com/office/drawing/2014/main" id="{61864D19-37A4-AF69-B18E-06B2A3DA3235}"/>
              </a:ext>
            </a:extLst>
          </p:cNvPr>
          <p:cNvPicPr>
            <a:picLocks noChangeAspect="1"/>
          </p:cNvPicPr>
          <p:nvPr/>
        </p:nvPicPr>
        <p:blipFill>
          <a:blip r:embed="rId7"/>
          <a:stretch>
            <a:fillRect/>
          </a:stretch>
        </p:blipFill>
        <p:spPr>
          <a:xfrm>
            <a:off x="798692" y="3315255"/>
            <a:ext cx="504000" cy="504000"/>
          </a:xfrm>
          <a:prstGeom prst="rect">
            <a:avLst/>
          </a:prstGeom>
        </p:spPr>
      </p:pic>
      <p:sp>
        <p:nvSpPr>
          <p:cNvPr id="29" name="CaixaDeTexto 28">
            <a:extLst>
              <a:ext uri="{FF2B5EF4-FFF2-40B4-BE49-F238E27FC236}">
                <a16:creationId xmlns:a16="http://schemas.microsoft.com/office/drawing/2014/main" id="{73251BAC-0C17-12CD-7A4F-91E5EA5D1C4A}"/>
              </a:ext>
            </a:extLst>
          </p:cNvPr>
          <p:cNvSpPr txBox="1"/>
          <p:nvPr/>
        </p:nvSpPr>
        <p:spPr>
          <a:xfrm>
            <a:off x="1302691" y="5226739"/>
            <a:ext cx="10235593" cy="707886"/>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O QUE DEVERÁ CONTER NO EDITAL DE CHAMAMENTO PÚBLICO DE ACORDO COM O ART. 8º DO DECRETO MUNICIPAL Nº 616/2020?</a:t>
            </a:r>
          </a:p>
        </p:txBody>
      </p:sp>
      <p:sp>
        <p:nvSpPr>
          <p:cNvPr id="31" name="CaixaDeTexto 30">
            <a:extLst>
              <a:ext uri="{FF2B5EF4-FFF2-40B4-BE49-F238E27FC236}">
                <a16:creationId xmlns:a16="http://schemas.microsoft.com/office/drawing/2014/main" id="{6BF4B5DC-DC78-0BF5-AAC2-8A698B287771}"/>
              </a:ext>
            </a:extLst>
          </p:cNvPr>
          <p:cNvSpPr txBox="1"/>
          <p:nvPr/>
        </p:nvSpPr>
        <p:spPr>
          <a:xfrm>
            <a:off x="1302691" y="5970079"/>
            <a:ext cx="9734409" cy="707886"/>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QUAIS SÃO OS REQUISITOS PARA CELEBRAÇÃO DE PARCERIA COM A ADMINISTRAÇÃO PÚBLICA?</a:t>
            </a:r>
          </a:p>
        </p:txBody>
      </p:sp>
      <p:pic>
        <p:nvPicPr>
          <p:cNvPr id="33" name="Imagem 32" descr="Ícone&#10;&#10;Descrição gerada automaticamente">
            <a:extLst>
              <a:ext uri="{FF2B5EF4-FFF2-40B4-BE49-F238E27FC236}">
                <a16:creationId xmlns:a16="http://schemas.microsoft.com/office/drawing/2014/main" id="{F0928627-10CD-E439-BC82-1C322B95BD51}"/>
              </a:ext>
            </a:extLst>
          </p:cNvPr>
          <p:cNvPicPr>
            <a:picLocks noChangeAspect="1"/>
          </p:cNvPicPr>
          <p:nvPr/>
        </p:nvPicPr>
        <p:blipFill>
          <a:blip r:embed="rId8"/>
          <a:stretch>
            <a:fillRect/>
          </a:stretch>
        </p:blipFill>
        <p:spPr>
          <a:xfrm>
            <a:off x="798692" y="3968914"/>
            <a:ext cx="504000" cy="504000"/>
          </a:xfrm>
          <a:prstGeom prst="rect">
            <a:avLst/>
          </a:prstGeom>
        </p:spPr>
      </p:pic>
      <p:pic>
        <p:nvPicPr>
          <p:cNvPr id="35" name="Imagem 34" descr="Ícone&#10;&#10;Descrição gerada automaticamente">
            <a:extLst>
              <a:ext uri="{FF2B5EF4-FFF2-40B4-BE49-F238E27FC236}">
                <a16:creationId xmlns:a16="http://schemas.microsoft.com/office/drawing/2014/main" id="{340F63AD-DAEE-5DFC-67D7-EF0B16C57AB6}"/>
              </a:ext>
            </a:extLst>
          </p:cNvPr>
          <p:cNvPicPr>
            <a:picLocks noChangeAspect="1"/>
          </p:cNvPicPr>
          <p:nvPr/>
        </p:nvPicPr>
        <p:blipFill>
          <a:blip r:embed="rId9"/>
          <a:stretch>
            <a:fillRect/>
          </a:stretch>
        </p:blipFill>
        <p:spPr>
          <a:xfrm>
            <a:off x="798692" y="4609280"/>
            <a:ext cx="504000" cy="504000"/>
          </a:xfrm>
          <a:prstGeom prst="rect">
            <a:avLst/>
          </a:prstGeom>
        </p:spPr>
      </p:pic>
      <p:pic>
        <p:nvPicPr>
          <p:cNvPr id="37" name="Imagem 36" descr="Ícone&#10;&#10;Descrição gerada automaticamente">
            <a:extLst>
              <a:ext uri="{FF2B5EF4-FFF2-40B4-BE49-F238E27FC236}">
                <a16:creationId xmlns:a16="http://schemas.microsoft.com/office/drawing/2014/main" id="{A79B6494-5DD9-FEF9-D1CC-1DF49BA0CF7F}"/>
              </a:ext>
            </a:extLst>
          </p:cNvPr>
          <p:cNvPicPr>
            <a:picLocks noChangeAspect="1"/>
          </p:cNvPicPr>
          <p:nvPr/>
        </p:nvPicPr>
        <p:blipFill>
          <a:blip r:embed="rId10"/>
          <a:stretch>
            <a:fillRect/>
          </a:stretch>
        </p:blipFill>
        <p:spPr>
          <a:xfrm>
            <a:off x="798692" y="5292460"/>
            <a:ext cx="504000" cy="504000"/>
          </a:xfrm>
          <a:prstGeom prst="rect">
            <a:avLst/>
          </a:prstGeom>
        </p:spPr>
      </p:pic>
      <p:pic>
        <p:nvPicPr>
          <p:cNvPr id="39" name="Imagem 38" descr="Ícone&#10;&#10;Descrição gerada automaticamente">
            <a:extLst>
              <a:ext uri="{FF2B5EF4-FFF2-40B4-BE49-F238E27FC236}">
                <a16:creationId xmlns:a16="http://schemas.microsoft.com/office/drawing/2014/main" id="{409312EE-E185-18F8-313B-0D35EE06C459}"/>
              </a:ext>
            </a:extLst>
          </p:cNvPr>
          <p:cNvPicPr>
            <a:picLocks noChangeAspect="1"/>
          </p:cNvPicPr>
          <p:nvPr/>
        </p:nvPicPr>
        <p:blipFill>
          <a:blip r:embed="rId11"/>
          <a:stretch>
            <a:fillRect/>
          </a:stretch>
        </p:blipFill>
        <p:spPr>
          <a:xfrm>
            <a:off x="798692" y="5975640"/>
            <a:ext cx="504000" cy="504000"/>
          </a:xfrm>
          <a:prstGeom prst="rect">
            <a:avLst/>
          </a:prstGeom>
        </p:spPr>
      </p:pic>
    </p:spTree>
    <p:extLst>
      <p:ext uri="{BB962C8B-B14F-4D97-AF65-F5344CB8AC3E}">
        <p14:creationId xmlns:p14="http://schemas.microsoft.com/office/powerpoint/2010/main" val="383685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663592" y="1311622"/>
            <a:ext cx="11046326" cy="523220"/>
          </a:xfrm>
          <a:prstGeom prst="rect">
            <a:avLst/>
          </a:prstGeom>
          <a:solidFill>
            <a:schemeClr val="tx1"/>
          </a:solidFill>
        </p:spPr>
        <p:txBody>
          <a:bodyPr wrap="square" rtlCol="0">
            <a:spAutoFit/>
          </a:bodyPr>
          <a:lstStyle/>
          <a:p>
            <a:pPr algn="ct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PRESTAÇÃO DE CONTAS</a:t>
            </a:r>
          </a:p>
        </p:txBody>
      </p:sp>
      <p:sp>
        <p:nvSpPr>
          <p:cNvPr id="5" name="CaixaDeTexto 4">
            <a:extLst>
              <a:ext uri="{FF2B5EF4-FFF2-40B4-BE49-F238E27FC236}">
                <a16:creationId xmlns:a16="http://schemas.microsoft.com/office/drawing/2014/main" id="{37C7AF92-3A13-2993-18E6-E6124227C4FD}"/>
              </a:ext>
            </a:extLst>
          </p:cNvPr>
          <p:cNvSpPr txBox="1"/>
          <p:nvPr/>
        </p:nvSpPr>
        <p:spPr>
          <a:xfrm>
            <a:off x="663592" y="1979927"/>
            <a:ext cx="11046326" cy="4685898"/>
          </a:xfrm>
          <a:prstGeom prst="rect">
            <a:avLst/>
          </a:prstGeom>
          <a:solidFill>
            <a:schemeClr val="tx1"/>
          </a:solidFill>
        </p:spPr>
        <p:txBody>
          <a:bodyPr wrap="square">
            <a:spAutoFit/>
          </a:bodyPr>
          <a:lstStyle/>
          <a:p>
            <a:r>
              <a:rPr lang="pt-BR" sz="2800" b="0" i="0" dirty="0">
                <a:solidFill>
                  <a:srgbClr val="000000"/>
                </a:solidFill>
                <a:effectLst/>
                <a:latin typeface="Arial" panose="020B0604020202020204" pitchFamily="34" charset="0"/>
              </a:rPr>
              <a:t>Procedimento em que se analisa e se avalia a execução da parceria, pelo qual seja possível verificar o cumprimento do objeto da parceria e o alcance das metas e dos resultados previstos, compreendendo duas fases: </a:t>
            </a:r>
          </a:p>
          <a:p>
            <a:pPr algn="just"/>
            <a:endParaRPr lang="pt-BR" sz="1050" dirty="0">
              <a:solidFill>
                <a:srgbClr val="000000"/>
              </a:solidFill>
              <a:latin typeface="Arial" panose="020B0604020202020204" pitchFamily="34" charset="0"/>
            </a:endParaRPr>
          </a:p>
          <a:p>
            <a:pPr algn="just">
              <a:buAutoNum type="alphaLcParenR"/>
            </a:pPr>
            <a:r>
              <a:rPr lang="pt-BR" sz="2800" b="0" i="0" dirty="0">
                <a:solidFill>
                  <a:srgbClr val="000000"/>
                </a:solidFill>
                <a:effectLst/>
                <a:latin typeface="Arial" panose="020B0604020202020204" pitchFamily="34" charset="0"/>
              </a:rPr>
              <a:t> apresentação das contas, de responsabilidade da organização da sociedade civil;</a:t>
            </a:r>
          </a:p>
          <a:p>
            <a:pPr algn="just"/>
            <a:endParaRPr lang="pt-BR" sz="1050" b="0" i="0" dirty="0">
              <a:solidFill>
                <a:srgbClr val="000000"/>
              </a:solidFill>
              <a:effectLst/>
              <a:latin typeface="Arial" panose="020B0604020202020204" pitchFamily="34" charset="0"/>
            </a:endParaRPr>
          </a:p>
          <a:p>
            <a:pPr algn="just"/>
            <a:r>
              <a:rPr lang="pt-BR" sz="2800" b="0" i="0" dirty="0">
                <a:solidFill>
                  <a:srgbClr val="000000"/>
                </a:solidFill>
                <a:effectLst/>
                <a:latin typeface="Arial" panose="020B0604020202020204" pitchFamily="34" charset="0"/>
              </a:rPr>
              <a:t>b) análise e manifestação conclusiva das contas, de responsabilidade da administração pública, sem prejuízo da atuação dos órgãos de controle;</a:t>
            </a:r>
          </a:p>
          <a:p>
            <a:pPr algn="just"/>
            <a:endParaRPr lang="pt-BR"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96309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10293604"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 O PRAZO PARA A PRESTAÇÃO DE CONTAS?</a:t>
            </a:r>
          </a:p>
        </p:txBody>
      </p:sp>
      <p:pic>
        <p:nvPicPr>
          <p:cNvPr id="7" name="Imagem 6" descr="Ícone&#10;&#10;Descrição gerada automaticamente">
            <a:extLst>
              <a:ext uri="{FF2B5EF4-FFF2-40B4-BE49-F238E27FC236}">
                <a16:creationId xmlns:a16="http://schemas.microsoft.com/office/drawing/2014/main" id="{8D63D047-FFFF-1F54-EE1F-FCF39E505DC0}"/>
              </a:ext>
            </a:extLst>
          </p:cNvPr>
          <p:cNvPicPr>
            <a:picLocks noChangeAspect="1"/>
          </p:cNvPicPr>
          <p:nvPr/>
        </p:nvPicPr>
        <p:blipFill>
          <a:blip r:embed="rId4"/>
          <a:stretch>
            <a:fillRect/>
          </a:stretch>
        </p:blipFill>
        <p:spPr>
          <a:xfrm>
            <a:off x="234028" y="1175071"/>
            <a:ext cx="831594" cy="831594"/>
          </a:xfrm>
          <a:prstGeom prst="rect">
            <a:avLst/>
          </a:prstGeom>
        </p:spPr>
      </p:pic>
      <p:sp>
        <p:nvSpPr>
          <p:cNvPr id="12" name="CaixaDeTexto 11">
            <a:extLst>
              <a:ext uri="{FF2B5EF4-FFF2-40B4-BE49-F238E27FC236}">
                <a16:creationId xmlns:a16="http://schemas.microsoft.com/office/drawing/2014/main" id="{082CB8FD-5226-B5A4-6865-C4382D1D7D9C}"/>
              </a:ext>
            </a:extLst>
          </p:cNvPr>
          <p:cNvSpPr txBox="1"/>
          <p:nvPr/>
        </p:nvSpPr>
        <p:spPr>
          <a:xfrm>
            <a:off x="878304" y="2273961"/>
            <a:ext cx="10960769" cy="3046988"/>
          </a:xfrm>
          <a:prstGeom prst="rect">
            <a:avLst/>
          </a:prstGeom>
          <a:solidFill>
            <a:schemeClr val="tx1"/>
          </a:solidFill>
        </p:spPr>
        <p:txBody>
          <a:bodyPr wrap="square" rtlCol="0">
            <a:spAutoFit/>
          </a:bodyPr>
          <a:lstStyle/>
          <a:p>
            <a:pPr algn="just"/>
            <a:r>
              <a:rPr lang="pt-BR"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OSC prestará contas da boa e regular aplicação dos recursos recebidos no prazo de noventa dias a partir do término da vigência da parceria ou no final de cada exercício, se a duração da parceria exceder um ano. O prazo poderá ser prorrogado por até trinta dias, desde que devidamente justificado.</a:t>
            </a:r>
            <a:endParaRPr lang="pt-BR" dirty="0"/>
          </a:p>
        </p:txBody>
      </p:sp>
      <p:sp>
        <p:nvSpPr>
          <p:cNvPr id="9" name="Retângulo: Cantos Arredondados 8">
            <a:extLst>
              <a:ext uri="{FF2B5EF4-FFF2-40B4-BE49-F238E27FC236}">
                <a16:creationId xmlns:a16="http://schemas.microsoft.com/office/drawing/2014/main" id="{CF52B646-16F6-0B4A-9FD0-DD47CF113FBB}"/>
              </a:ext>
            </a:extLst>
          </p:cNvPr>
          <p:cNvSpPr/>
          <p:nvPr/>
        </p:nvSpPr>
        <p:spPr>
          <a:xfrm>
            <a:off x="1186965" y="6036802"/>
            <a:ext cx="7475771"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Art. 69 da Lei Federal nº 13.019/2014.</a:t>
            </a:r>
            <a:endParaRPr lang="pt-BR" b="1" dirty="0">
              <a:latin typeface="Arial" panose="020B0604020202020204" pitchFamily="34" charset="0"/>
              <a:cs typeface="Arial" panose="020B0604020202020204" pitchFamily="34" charset="0"/>
            </a:endParaRPr>
          </a:p>
        </p:txBody>
      </p:sp>
      <p:pic>
        <p:nvPicPr>
          <p:cNvPr id="6" name="Imagem 5" descr="Ícone&#10;&#10;Descrição gerada automaticamente">
            <a:extLst>
              <a:ext uri="{FF2B5EF4-FFF2-40B4-BE49-F238E27FC236}">
                <a16:creationId xmlns:a16="http://schemas.microsoft.com/office/drawing/2014/main" id="{2202CA5E-22A4-DB6A-4D95-31B5850B2AFE}"/>
              </a:ext>
            </a:extLst>
          </p:cNvPr>
          <p:cNvPicPr>
            <a:picLocks noChangeAspect="1"/>
          </p:cNvPicPr>
          <p:nvPr/>
        </p:nvPicPr>
        <p:blipFill>
          <a:blip r:embed="rId5"/>
          <a:stretch>
            <a:fillRect/>
          </a:stretch>
        </p:blipFill>
        <p:spPr>
          <a:xfrm>
            <a:off x="878304" y="5724396"/>
            <a:ext cx="542660" cy="470533"/>
          </a:xfrm>
          <a:prstGeom prst="rect">
            <a:avLst/>
          </a:prstGeom>
        </p:spPr>
      </p:pic>
    </p:spTree>
    <p:extLst>
      <p:ext uri="{BB962C8B-B14F-4D97-AF65-F5344CB8AC3E}">
        <p14:creationId xmlns:p14="http://schemas.microsoft.com/office/powerpoint/2010/main" val="2673738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10293604"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 O CONTEÚDO DA PRESTAÇÃO DE CONTAS?</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273961"/>
            <a:ext cx="10960769" cy="3046988"/>
          </a:xfrm>
          <a:prstGeom prst="rect">
            <a:avLst/>
          </a:prstGeom>
          <a:solidFill>
            <a:schemeClr val="tx1"/>
          </a:solidFill>
        </p:spPr>
        <p:txBody>
          <a:bodyPr wrap="square" rtlCol="0">
            <a:spAutoFit/>
          </a:bodyPr>
          <a:lstStyle/>
          <a:p>
            <a:pPr algn="just"/>
            <a:r>
              <a:rPr lang="pt-BR"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prestação de contas deverá conter elementos que permitam ao gestor da parceria avaliar o andamento ou concluir que o seu objeto foi executado conforme pactuado, com a descrição pormenorizada das atividades realizadas e a comprovação do alcance das metas e dos resultados esperados, até o período que trata a prestação de contas.</a:t>
            </a:r>
            <a:endParaRPr lang="pt-BR" dirty="0"/>
          </a:p>
        </p:txBody>
      </p:sp>
      <p:sp>
        <p:nvSpPr>
          <p:cNvPr id="9" name="Retângulo: Cantos Arredondados 8">
            <a:extLst>
              <a:ext uri="{FF2B5EF4-FFF2-40B4-BE49-F238E27FC236}">
                <a16:creationId xmlns:a16="http://schemas.microsoft.com/office/drawing/2014/main" id="{CF52B646-16F6-0B4A-9FD0-DD47CF113FBB}"/>
              </a:ext>
            </a:extLst>
          </p:cNvPr>
          <p:cNvSpPr/>
          <p:nvPr/>
        </p:nvSpPr>
        <p:spPr>
          <a:xfrm>
            <a:off x="1186965" y="6036802"/>
            <a:ext cx="7475771"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Art. 64 da Lei Federal nº 13.019/2014.</a:t>
            </a:r>
            <a:endParaRPr lang="pt-BR" b="1" dirty="0">
              <a:latin typeface="Arial" panose="020B0604020202020204" pitchFamily="34" charset="0"/>
              <a:cs typeface="Arial" panose="020B0604020202020204" pitchFamily="34" charset="0"/>
            </a:endParaRPr>
          </a:p>
        </p:txBody>
      </p:sp>
      <p:pic>
        <p:nvPicPr>
          <p:cNvPr id="6" name="Imagem 5" descr="Ícone&#10;&#10;Descrição gerada automaticamente">
            <a:extLst>
              <a:ext uri="{FF2B5EF4-FFF2-40B4-BE49-F238E27FC236}">
                <a16:creationId xmlns:a16="http://schemas.microsoft.com/office/drawing/2014/main" id="{2202CA5E-22A4-DB6A-4D95-31B5850B2AFE}"/>
              </a:ext>
            </a:extLst>
          </p:cNvPr>
          <p:cNvPicPr>
            <a:picLocks noChangeAspect="1"/>
          </p:cNvPicPr>
          <p:nvPr/>
        </p:nvPicPr>
        <p:blipFill>
          <a:blip r:embed="rId4"/>
          <a:stretch>
            <a:fillRect/>
          </a:stretch>
        </p:blipFill>
        <p:spPr>
          <a:xfrm>
            <a:off x="878304" y="5724396"/>
            <a:ext cx="542660" cy="470533"/>
          </a:xfrm>
          <a:prstGeom prst="rect">
            <a:avLst/>
          </a:prstGeom>
        </p:spPr>
      </p:pic>
      <p:pic>
        <p:nvPicPr>
          <p:cNvPr id="5" name="Imagem 4" descr="Ícone&#10;&#10;Descrição gerada automaticamente">
            <a:extLst>
              <a:ext uri="{FF2B5EF4-FFF2-40B4-BE49-F238E27FC236}">
                <a16:creationId xmlns:a16="http://schemas.microsoft.com/office/drawing/2014/main" id="{A235FBDA-CED6-C856-2E17-783BF78F4ED7}"/>
              </a:ext>
            </a:extLst>
          </p:cNvPr>
          <p:cNvPicPr>
            <a:picLocks noChangeAspect="1"/>
          </p:cNvPicPr>
          <p:nvPr/>
        </p:nvPicPr>
        <p:blipFill>
          <a:blip r:embed="rId5"/>
          <a:stretch>
            <a:fillRect/>
          </a:stretch>
        </p:blipFill>
        <p:spPr>
          <a:xfrm>
            <a:off x="234022" y="1175071"/>
            <a:ext cx="831600" cy="831600"/>
          </a:xfrm>
          <a:prstGeom prst="rect">
            <a:avLst/>
          </a:prstGeom>
        </p:spPr>
      </p:pic>
    </p:spTree>
    <p:extLst>
      <p:ext uri="{BB962C8B-B14F-4D97-AF65-F5344CB8AC3E}">
        <p14:creationId xmlns:p14="http://schemas.microsoft.com/office/powerpoint/2010/main" val="3601797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10293604"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COMO AS PRESTAÇÕES DE CONTAS SERÃO AVALIADAS?</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1888942"/>
            <a:ext cx="10960769" cy="4154984"/>
          </a:xfrm>
          <a:prstGeom prst="rect">
            <a:avLst/>
          </a:prstGeom>
          <a:solidFill>
            <a:schemeClr val="tx1"/>
          </a:solidFill>
        </p:spPr>
        <p:txBody>
          <a:bodyPr wrap="square" rtlCol="0">
            <a:spAutoFit/>
          </a:bodyPr>
          <a:lstStyle/>
          <a:p>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As prestações de contas serão avaliadas:</a:t>
            </a:r>
          </a:p>
          <a:p>
            <a:endParaRPr lang="pt-BR" sz="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buAutoNum type="romanUcParenR"/>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regulares</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quando expressarem, de forma clara e objetiva, o cumprimento dos objetivos e metas estabelecidas no plano de trabalho; </a:t>
            </a:r>
          </a:p>
          <a:p>
            <a:pPr marL="514350" indent="-514350">
              <a:buAutoNum type="romanUcParenR"/>
            </a:pPr>
            <a:endParaRPr lang="pt-B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buAutoNum type="romanUcParenR" startAt="2"/>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regulares com ressalva</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quando evidenciarem impropriedade ou qualquer outra falta de natureza formal que não resulte em dano ao erário; </a:t>
            </a:r>
          </a:p>
          <a:p>
            <a:pPr marL="514350" indent="-514350">
              <a:buAutoNum type="romanUcParenR" startAt="2"/>
            </a:pPr>
            <a:endParaRPr lang="pt-B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III)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irregulares</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quando comprovada qualquer das seguintes circunstâncias:</a:t>
            </a:r>
          </a:p>
          <a:p>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omissão no dever de prestar contas;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descumprimento injustificado dos objetivos e metas estabelecidos no plano de trabalho;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dano ao erário decorrente de ato de gestão ilegítimo ou antieconômico;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desfalque ou desvio de dinheiro, bens ou valores públicos.</a:t>
            </a:r>
          </a:p>
        </p:txBody>
      </p:sp>
      <p:sp>
        <p:nvSpPr>
          <p:cNvPr id="9" name="Retângulo: Cantos Arredondados 8">
            <a:extLst>
              <a:ext uri="{FF2B5EF4-FFF2-40B4-BE49-F238E27FC236}">
                <a16:creationId xmlns:a16="http://schemas.microsoft.com/office/drawing/2014/main" id="{CF52B646-16F6-0B4A-9FD0-DD47CF113FBB}"/>
              </a:ext>
            </a:extLst>
          </p:cNvPr>
          <p:cNvSpPr/>
          <p:nvPr/>
        </p:nvSpPr>
        <p:spPr>
          <a:xfrm>
            <a:off x="1186965" y="6313537"/>
            <a:ext cx="7475771"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Art. 72 da Lei Federal nº 13.019/2014.</a:t>
            </a:r>
            <a:endParaRPr lang="pt-BR" b="1" dirty="0">
              <a:latin typeface="Arial" panose="020B0604020202020204" pitchFamily="34" charset="0"/>
              <a:cs typeface="Arial" panose="020B0604020202020204" pitchFamily="34" charset="0"/>
            </a:endParaRPr>
          </a:p>
        </p:txBody>
      </p:sp>
      <p:pic>
        <p:nvPicPr>
          <p:cNvPr id="6" name="Imagem 5" descr="Ícone&#10;&#10;Descrição gerada automaticamente">
            <a:extLst>
              <a:ext uri="{FF2B5EF4-FFF2-40B4-BE49-F238E27FC236}">
                <a16:creationId xmlns:a16="http://schemas.microsoft.com/office/drawing/2014/main" id="{2202CA5E-22A4-DB6A-4D95-31B5850B2AFE}"/>
              </a:ext>
            </a:extLst>
          </p:cNvPr>
          <p:cNvPicPr>
            <a:picLocks noChangeAspect="1"/>
          </p:cNvPicPr>
          <p:nvPr/>
        </p:nvPicPr>
        <p:blipFill>
          <a:blip r:embed="rId4"/>
          <a:stretch>
            <a:fillRect/>
          </a:stretch>
        </p:blipFill>
        <p:spPr>
          <a:xfrm>
            <a:off x="878304" y="6001131"/>
            <a:ext cx="542660" cy="470533"/>
          </a:xfrm>
          <a:prstGeom prst="rect">
            <a:avLst/>
          </a:prstGeom>
        </p:spPr>
      </p:pic>
      <p:pic>
        <p:nvPicPr>
          <p:cNvPr id="7" name="Imagem 6">
            <a:extLst>
              <a:ext uri="{FF2B5EF4-FFF2-40B4-BE49-F238E27FC236}">
                <a16:creationId xmlns:a16="http://schemas.microsoft.com/office/drawing/2014/main" id="{156C7266-A6A3-5F77-E5FA-0969490A9815}"/>
              </a:ext>
            </a:extLst>
          </p:cNvPr>
          <p:cNvPicPr>
            <a:picLocks noChangeAspect="1"/>
          </p:cNvPicPr>
          <p:nvPr/>
        </p:nvPicPr>
        <p:blipFill>
          <a:blip r:embed="rId5"/>
          <a:stretch>
            <a:fillRect/>
          </a:stretch>
        </p:blipFill>
        <p:spPr>
          <a:xfrm>
            <a:off x="234028" y="1175071"/>
            <a:ext cx="831600" cy="831600"/>
          </a:xfrm>
          <a:prstGeom prst="rect">
            <a:avLst/>
          </a:prstGeom>
        </p:spPr>
      </p:pic>
    </p:spTree>
    <p:extLst>
      <p:ext uri="{BB962C8B-B14F-4D97-AF65-F5344CB8AC3E}">
        <p14:creationId xmlns:p14="http://schemas.microsoft.com/office/powerpoint/2010/main" val="3299905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10293604" cy="954107"/>
          </a:xfrm>
          <a:prstGeom prst="rect">
            <a:avLst/>
          </a:prstGeom>
          <a:solidFill>
            <a:schemeClr val="tx1"/>
          </a:solidFill>
        </p:spPr>
        <p:txBody>
          <a:bodyPr wrap="square" rtlCol="0">
            <a:spAutoFit/>
          </a:bodyPr>
          <a:lstStyle/>
          <a:p>
            <a:pPr algn="just"/>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OS ELEMENTOS QUE AS </a:t>
            </a:r>
            <a:r>
              <a:rPr lang="pt-BR"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OSCs</a:t>
            </a: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DEVERÃO APRESENTAR PARA A PRESTAÇÃO DE CONTAS?</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370218"/>
            <a:ext cx="10960769" cy="4478149"/>
          </a:xfrm>
          <a:prstGeom prst="rect">
            <a:avLst/>
          </a:prstGeom>
          <a:solidFill>
            <a:schemeClr val="tx1"/>
          </a:solidFill>
        </p:spPr>
        <p:txBody>
          <a:bodyPr wrap="square" rtlCol="0">
            <a:spAutoFit/>
          </a:bodyPr>
          <a:lstStyle/>
          <a:p>
            <a:pPr algn="just"/>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prestação de contas relativa à execução do termo de colaboração ou de fomento dar-se-á mediante a análise dos documentos previstos no plano de trabalho, nos termos do inciso IX do art. 22, além dos seguintes relatórios: </a:t>
            </a:r>
          </a:p>
          <a:p>
            <a:pPr algn="just"/>
            <a:endParaRPr lang="pt-BR"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buAutoNum type="romanUcParenR"/>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relatório de execução do objeto</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elaborado pela OSC, contendo as atividades ou projetos desenvolvidos para o cumprimento do objeto e o comparativo de metas propostas com os resultados alcançados;</a:t>
            </a:r>
          </a:p>
          <a:p>
            <a:pPr algn="just"/>
            <a:endParaRPr lang="pt-B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pt-B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II)	</a:t>
            </a: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relatório de execução financeira do termo de colaboração ou do termo de fomento</a:t>
            </a:r>
            <a:r>
              <a:rPr lang="pt-B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com a descrição das despesas e receitas efetivamente realizadas e sua vinculação com a execução do objeto, na hipótese de descumprimento de metas e resultados estabelecidos no plano de trabalho.</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pt-BR" sz="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m 4" descr="Ícone&#10;&#10;Descrição gerada automaticamente">
            <a:extLst>
              <a:ext uri="{FF2B5EF4-FFF2-40B4-BE49-F238E27FC236}">
                <a16:creationId xmlns:a16="http://schemas.microsoft.com/office/drawing/2014/main" id="{C366D0CA-3E0B-8F31-6F4E-B4FEA2944A28}"/>
              </a:ext>
            </a:extLst>
          </p:cNvPr>
          <p:cNvPicPr>
            <a:picLocks noChangeAspect="1"/>
          </p:cNvPicPr>
          <p:nvPr/>
        </p:nvPicPr>
        <p:blipFill>
          <a:blip r:embed="rId4"/>
          <a:stretch>
            <a:fillRect/>
          </a:stretch>
        </p:blipFill>
        <p:spPr>
          <a:xfrm>
            <a:off x="234028" y="1175071"/>
            <a:ext cx="831600" cy="831600"/>
          </a:xfrm>
          <a:prstGeom prst="rect">
            <a:avLst/>
          </a:prstGeom>
        </p:spPr>
      </p:pic>
    </p:spTree>
    <p:extLst>
      <p:ext uri="{BB962C8B-B14F-4D97-AF65-F5344CB8AC3E}">
        <p14:creationId xmlns:p14="http://schemas.microsoft.com/office/powerpoint/2010/main" val="2866033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10293604" cy="954107"/>
          </a:xfrm>
          <a:prstGeom prst="rect">
            <a:avLst/>
          </a:prstGeom>
          <a:solidFill>
            <a:schemeClr val="tx1"/>
          </a:solidFill>
        </p:spPr>
        <p:txBody>
          <a:bodyPr wrap="square" rtlCol="0">
            <a:spAutoFit/>
          </a:bodyPr>
          <a:lstStyle/>
          <a:p>
            <a:pPr algn="just"/>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OS ELEMENTOS QUE AS </a:t>
            </a:r>
            <a:r>
              <a:rPr lang="pt-BR"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OSCs</a:t>
            </a: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DEVERÃO APRESENTAR PARA A PRESTAÇÃO DE CONTAS?</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370218"/>
            <a:ext cx="10960769" cy="3370153"/>
          </a:xfrm>
          <a:prstGeom prst="rect">
            <a:avLst/>
          </a:prstGeom>
          <a:solidFill>
            <a:schemeClr val="tx1"/>
          </a:solidFill>
        </p:spPr>
        <p:txBody>
          <a:bodyPr wrap="square" rtlCol="0">
            <a:spAutoFit/>
          </a:bodyPr>
          <a:lstStyle/>
          <a:p>
            <a:pPr algn="just"/>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administração pública deverá considerar ainda em sua análise os seguintes relatórios elaborados internamente, quando houver: </a:t>
            </a:r>
          </a:p>
          <a:p>
            <a:endParaRPr lang="pt-BR"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buAutoNum type="romanUcParenR"/>
            </a:pPr>
            <a:r>
              <a:rPr lang="pt-B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relatório de visita técnica </a:t>
            </a:r>
            <a:r>
              <a:rPr lang="pt-BR" sz="2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loco </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eventualmente realizada durante a execução da parceria; </a:t>
            </a:r>
          </a:p>
          <a:p>
            <a:endParaRPr lang="pt-B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relatório técnico de monitoramento e avaliação</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homologado pela comissão de monitoramento e avaliação designada, sobre a conformidade do cumprimento do objeto e os resultados alcançados durante a execução do termo de colaboração ou de fomento.</a:t>
            </a:r>
          </a:p>
          <a:p>
            <a:endParaRPr lang="pt-BR" sz="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m 4" descr="Ícone&#10;&#10;Descrição gerada automaticamente">
            <a:extLst>
              <a:ext uri="{FF2B5EF4-FFF2-40B4-BE49-F238E27FC236}">
                <a16:creationId xmlns:a16="http://schemas.microsoft.com/office/drawing/2014/main" id="{C366D0CA-3E0B-8F31-6F4E-B4FEA2944A28}"/>
              </a:ext>
            </a:extLst>
          </p:cNvPr>
          <p:cNvPicPr>
            <a:picLocks noChangeAspect="1"/>
          </p:cNvPicPr>
          <p:nvPr/>
        </p:nvPicPr>
        <p:blipFill>
          <a:blip r:embed="rId4"/>
          <a:stretch>
            <a:fillRect/>
          </a:stretch>
        </p:blipFill>
        <p:spPr>
          <a:xfrm>
            <a:off x="234028" y="1175071"/>
            <a:ext cx="831600" cy="831600"/>
          </a:xfrm>
          <a:prstGeom prst="rect">
            <a:avLst/>
          </a:prstGeom>
        </p:spPr>
      </p:pic>
      <p:sp>
        <p:nvSpPr>
          <p:cNvPr id="6" name="Retângulo: Cantos Arredondados 5">
            <a:extLst>
              <a:ext uri="{FF2B5EF4-FFF2-40B4-BE49-F238E27FC236}">
                <a16:creationId xmlns:a16="http://schemas.microsoft.com/office/drawing/2014/main" id="{901368C3-2BE7-EC11-3204-C9AA9079A921}"/>
              </a:ext>
            </a:extLst>
          </p:cNvPr>
          <p:cNvSpPr/>
          <p:nvPr/>
        </p:nvSpPr>
        <p:spPr>
          <a:xfrm>
            <a:off x="1186965" y="6036802"/>
            <a:ext cx="7475771"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Art. 66 da Lei Federal nº 13.019/2014.</a:t>
            </a:r>
            <a:endParaRPr lang="pt-BR" b="1"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1FCC45A0-6139-7972-08C2-D4963CE018FD}"/>
              </a:ext>
            </a:extLst>
          </p:cNvPr>
          <p:cNvPicPr>
            <a:picLocks noChangeAspect="1"/>
          </p:cNvPicPr>
          <p:nvPr/>
        </p:nvPicPr>
        <p:blipFill>
          <a:blip r:embed="rId5"/>
          <a:stretch>
            <a:fillRect/>
          </a:stretch>
        </p:blipFill>
        <p:spPr>
          <a:xfrm>
            <a:off x="878304" y="5724396"/>
            <a:ext cx="542660" cy="470533"/>
          </a:xfrm>
          <a:prstGeom prst="rect">
            <a:avLst/>
          </a:prstGeom>
        </p:spPr>
      </p:pic>
    </p:spTree>
    <p:extLst>
      <p:ext uri="{BB962C8B-B14F-4D97-AF65-F5344CB8AC3E}">
        <p14:creationId xmlns:p14="http://schemas.microsoft.com/office/powerpoint/2010/main" val="385728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10852406"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OS ELEMENTOS QUE DEVEM CONTER A PRESTAÇÃO DE CONTAS PARA A AVALIAÇÃO DO GESTOR?</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370218"/>
            <a:ext cx="10960769" cy="4093428"/>
          </a:xfrm>
          <a:prstGeom prst="rect">
            <a:avLst/>
          </a:prstGeom>
          <a:solidFill>
            <a:schemeClr val="tx1"/>
          </a:solidFill>
        </p:spPr>
        <p:txBody>
          <a:bodyPr wrap="square" rtlCol="0">
            <a:spAutoFit/>
          </a:bodyPr>
          <a:lstStyle/>
          <a:p>
            <a:pPr algn="just"/>
            <a:r>
              <a:rPr lang="pt-BR"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A prestação de contas apresentada pela OSC deverá conter elementos que permitam ao gestor da parceria avaliar o andamento ou concluir que o seu objeto foi executado conforme pactuado, com a descrição pormenorizada das atividades realizadas e a comprovação do alcance das metas e dos resultados esperados, até o período de que trata a prestação de contas. </a:t>
            </a:r>
          </a:p>
          <a:p>
            <a:pPr algn="just"/>
            <a:r>
              <a:rPr lang="pt-BR"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Serão glosados valores relacionados a metas e resultados descumpridos sem justificativa suficiente. Os dados financeiros serão analisados com o intuito de estabelecer o nexo de causalidade entre a receita e a despesa realizada, a sua conformidade e o cumprimento das normas pertinentes. </a:t>
            </a:r>
            <a:endParaRPr lang="pt-BR"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Imagem 8" descr="Ícone&#10;&#10;Descrição gerada automaticamente">
            <a:extLst>
              <a:ext uri="{FF2B5EF4-FFF2-40B4-BE49-F238E27FC236}">
                <a16:creationId xmlns:a16="http://schemas.microsoft.com/office/drawing/2014/main" id="{A766555B-8280-9E57-CB8F-80BCEA9B9562}"/>
              </a:ext>
            </a:extLst>
          </p:cNvPr>
          <p:cNvPicPr>
            <a:picLocks noChangeAspect="1"/>
          </p:cNvPicPr>
          <p:nvPr/>
        </p:nvPicPr>
        <p:blipFill>
          <a:blip r:embed="rId4"/>
          <a:stretch>
            <a:fillRect/>
          </a:stretch>
        </p:blipFill>
        <p:spPr>
          <a:xfrm>
            <a:off x="234028" y="1184312"/>
            <a:ext cx="831600" cy="831600"/>
          </a:xfrm>
          <a:prstGeom prst="rect">
            <a:avLst/>
          </a:prstGeom>
        </p:spPr>
      </p:pic>
    </p:spTree>
    <p:extLst>
      <p:ext uri="{BB962C8B-B14F-4D97-AF65-F5344CB8AC3E}">
        <p14:creationId xmlns:p14="http://schemas.microsoft.com/office/powerpoint/2010/main" val="3888603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10852406"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OS ELEMENTOS QUE DEVEM CONTER A PRESTAÇÃO DE CONTAS PARA A AVALIAÇÃO DO GESTOR?</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370218"/>
            <a:ext cx="10960769" cy="2492990"/>
          </a:xfrm>
          <a:prstGeom prst="rect">
            <a:avLst/>
          </a:prstGeom>
          <a:solidFill>
            <a:schemeClr val="tx1"/>
          </a:solidFill>
        </p:spPr>
        <p:txBody>
          <a:bodyPr wrap="square" rtlCol="0">
            <a:spAutoFit/>
          </a:bodyPr>
          <a:lstStyle/>
          <a:p>
            <a:pPr algn="just"/>
            <a:r>
              <a:rPr lang="pt-BR"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A análise da prestação de contas deverá considerar a verdade real e os resultados alcançados. A prestação de contas da parceria observará regras específicas de acordo com o montante de recursos públicos envolvidos, nos termos das disposições e procedimentos estabelecidos conforme previsto no Plano de Trabalho e no Termo de Colaboração e de Fomento.</a:t>
            </a:r>
            <a:endParaRPr lang="pt-BR"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Cantos Arredondados 5">
            <a:extLst>
              <a:ext uri="{FF2B5EF4-FFF2-40B4-BE49-F238E27FC236}">
                <a16:creationId xmlns:a16="http://schemas.microsoft.com/office/drawing/2014/main" id="{901368C3-2BE7-EC11-3204-C9AA9079A921}"/>
              </a:ext>
            </a:extLst>
          </p:cNvPr>
          <p:cNvSpPr/>
          <p:nvPr/>
        </p:nvSpPr>
        <p:spPr>
          <a:xfrm>
            <a:off x="1186965" y="6036802"/>
            <a:ext cx="7475771"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Art. 64 da Lei Federal nº 13.019/2014.</a:t>
            </a:r>
            <a:endParaRPr lang="pt-BR" b="1"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1FCC45A0-6139-7972-08C2-D4963CE018FD}"/>
              </a:ext>
            </a:extLst>
          </p:cNvPr>
          <p:cNvPicPr>
            <a:picLocks noChangeAspect="1"/>
          </p:cNvPicPr>
          <p:nvPr/>
        </p:nvPicPr>
        <p:blipFill>
          <a:blip r:embed="rId4"/>
          <a:stretch>
            <a:fillRect/>
          </a:stretch>
        </p:blipFill>
        <p:spPr>
          <a:xfrm>
            <a:off x="878304" y="5724396"/>
            <a:ext cx="542660" cy="470533"/>
          </a:xfrm>
          <a:prstGeom prst="rect">
            <a:avLst/>
          </a:prstGeom>
        </p:spPr>
      </p:pic>
      <p:pic>
        <p:nvPicPr>
          <p:cNvPr id="9" name="Imagem 8" descr="Ícone&#10;&#10;Descrição gerada automaticamente">
            <a:extLst>
              <a:ext uri="{FF2B5EF4-FFF2-40B4-BE49-F238E27FC236}">
                <a16:creationId xmlns:a16="http://schemas.microsoft.com/office/drawing/2014/main" id="{99826675-484A-3133-56FE-AD07BBA97AF4}"/>
              </a:ext>
            </a:extLst>
          </p:cNvPr>
          <p:cNvPicPr>
            <a:picLocks noChangeAspect="1"/>
          </p:cNvPicPr>
          <p:nvPr/>
        </p:nvPicPr>
        <p:blipFill>
          <a:blip r:embed="rId5"/>
          <a:stretch>
            <a:fillRect/>
          </a:stretch>
        </p:blipFill>
        <p:spPr>
          <a:xfrm>
            <a:off x="234028" y="1184312"/>
            <a:ext cx="831600" cy="831600"/>
          </a:xfrm>
          <a:prstGeom prst="rect">
            <a:avLst/>
          </a:prstGeom>
        </p:spPr>
      </p:pic>
    </p:spTree>
    <p:extLst>
      <p:ext uri="{BB962C8B-B14F-4D97-AF65-F5344CB8AC3E}">
        <p14:creationId xmlns:p14="http://schemas.microsoft.com/office/powerpoint/2010/main" val="1760088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10852406"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QUE OCORRE QUANDO CONSTATADAS IRREGULARIDADES NA PRESTAÇÃO DE CONTAS?</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370218"/>
            <a:ext cx="10960769" cy="3816429"/>
          </a:xfrm>
          <a:prstGeom prst="rect">
            <a:avLst/>
          </a:prstGeom>
          <a:solidFill>
            <a:schemeClr val="tx1"/>
          </a:solidFill>
        </p:spPr>
        <p:txBody>
          <a:bodyPr wrap="square" rtlCol="0">
            <a:spAutoFit/>
          </a:bodyPr>
          <a:lstStyle/>
          <a:p>
            <a:pPr algn="just"/>
            <a:r>
              <a:rPr lang="pt-BR" sz="2300" dirty="0">
                <a:solidFill>
                  <a:srgbClr val="000000"/>
                </a:solidFill>
                <a:latin typeface="Arial" panose="020B0604020202020204" pitchFamily="34" charset="0"/>
                <a:ea typeface="Times New Roman" panose="02020603050405020304" pitchFamily="18" charset="0"/>
                <a:cs typeface="Arial" panose="020B0604020202020204" pitchFamily="34" charset="0"/>
              </a:rPr>
              <a:t>Constatada irregularidade ou omissão na prestação de contas, será concedido prazo para a OSC sanar a irregularidade ou cumprir a obrigação. O prazo é limitado a </a:t>
            </a:r>
            <a:r>
              <a:rPr lang="pt-BR" sz="23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quarenta e cinco dias por notificação</a:t>
            </a:r>
            <a:r>
              <a:rPr lang="pt-BR" sz="23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23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prorrogável, no máximo por igual período</a:t>
            </a:r>
            <a:r>
              <a:rPr lang="pt-BR" sz="2300" dirty="0">
                <a:solidFill>
                  <a:srgbClr val="000000"/>
                </a:solidFill>
                <a:latin typeface="Arial" panose="020B0604020202020204" pitchFamily="34" charset="0"/>
                <a:ea typeface="Times New Roman" panose="02020603050405020304" pitchFamily="18" charset="0"/>
                <a:cs typeface="Arial" panose="020B0604020202020204" pitchFamily="34" charset="0"/>
              </a:rPr>
              <a:t>, dentro do prazo que a administração pública possui para analisar e decidir sobre a prestação de contas e comprovação de resultados. </a:t>
            </a:r>
          </a:p>
          <a:p>
            <a:pPr algn="just"/>
            <a:endPar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pt-BR" sz="2300" dirty="0">
                <a:solidFill>
                  <a:srgbClr val="000000"/>
                </a:solidFill>
                <a:latin typeface="Arial" panose="020B0604020202020204" pitchFamily="34" charset="0"/>
                <a:ea typeface="Times New Roman" panose="02020603050405020304" pitchFamily="18" charset="0"/>
                <a:cs typeface="Arial" panose="020B0604020202020204" pitchFamily="34" charset="0"/>
              </a:rPr>
              <a:t>Transcorrido o prazo para saneamento da irregularidade ou da omissão, não havendo saneamento, a autoridade administrativa competente, sob pena de responsabilidade solidária, deve adotar as providências para apuração dos fatos, identificação dos responsáveis, quantificação do dano e obtenção do ressarcimento, nos termos da legislação vigente.</a:t>
            </a:r>
            <a:endParaRPr lang="pt-BR"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Cantos Arredondados 5">
            <a:extLst>
              <a:ext uri="{FF2B5EF4-FFF2-40B4-BE49-F238E27FC236}">
                <a16:creationId xmlns:a16="http://schemas.microsoft.com/office/drawing/2014/main" id="{901368C3-2BE7-EC11-3204-C9AA9079A921}"/>
              </a:ext>
            </a:extLst>
          </p:cNvPr>
          <p:cNvSpPr/>
          <p:nvPr/>
        </p:nvSpPr>
        <p:spPr>
          <a:xfrm>
            <a:off x="1186965" y="6325568"/>
            <a:ext cx="7475771"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Art. 64 da Lei Federal nº 13.019/2014.</a:t>
            </a:r>
            <a:endParaRPr lang="pt-BR" b="1"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1FCC45A0-6139-7972-08C2-D4963CE018FD}"/>
              </a:ext>
            </a:extLst>
          </p:cNvPr>
          <p:cNvPicPr>
            <a:picLocks noChangeAspect="1"/>
          </p:cNvPicPr>
          <p:nvPr/>
        </p:nvPicPr>
        <p:blipFill>
          <a:blip r:embed="rId4"/>
          <a:stretch>
            <a:fillRect/>
          </a:stretch>
        </p:blipFill>
        <p:spPr>
          <a:xfrm>
            <a:off x="878304" y="6186647"/>
            <a:ext cx="542660" cy="470533"/>
          </a:xfrm>
          <a:prstGeom prst="rect">
            <a:avLst/>
          </a:prstGeom>
        </p:spPr>
      </p:pic>
      <p:pic>
        <p:nvPicPr>
          <p:cNvPr id="5" name="Imagem 4" descr="Ícone&#10;&#10;Descrição gerada automaticamente">
            <a:extLst>
              <a:ext uri="{FF2B5EF4-FFF2-40B4-BE49-F238E27FC236}">
                <a16:creationId xmlns:a16="http://schemas.microsoft.com/office/drawing/2014/main" id="{C20380BF-7651-8335-37D2-7B9759A59967}"/>
              </a:ext>
            </a:extLst>
          </p:cNvPr>
          <p:cNvPicPr>
            <a:picLocks noChangeAspect="1"/>
          </p:cNvPicPr>
          <p:nvPr/>
        </p:nvPicPr>
        <p:blipFill>
          <a:blip r:embed="rId5"/>
          <a:stretch>
            <a:fillRect/>
          </a:stretch>
        </p:blipFill>
        <p:spPr>
          <a:xfrm>
            <a:off x="234028" y="1184312"/>
            <a:ext cx="831600" cy="831600"/>
          </a:xfrm>
          <a:prstGeom prst="rect">
            <a:avLst/>
          </a:prstGeom>
        </p:spPr>
      </p:pic>
    </p:spTree>
    <p:extLst>
      <p:ext uri="{BB962C8B-B14F-4D97-AF65-F5344CB8AC3E}">
        <p14:creationId xmlns:p14="http://schemas.microsoft.com/office/powerpoint/2010/main" val="3616818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10852406"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SÃO AS SANÇÕES PARA AS </a:t>
            </a:r>
            <a:r>
              <a:rPr lang="pt-BR"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OSCs</a:t>
            </a: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EM DESACORDO COM O OBJETO PACTUADO?</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249898"/>
            <a:ext cx="11110498" cy="3908762"/>
          </a:xfrm>
          <a:prstGeom prst="rect">
            <a:avLst/>
          </a:prstGeom>
          <a:solidFill>
            <a:schemeClr val="tx1"/>
          </a:solidFill>
        </p:spPr>
        <p:txBody>
          <a:bodyPr wrap="square" rtlCol="0">
            <a:spAutoFit/>
          </a:bodyPr>
          <a:lstStyle/>
          <a:p>
            <a:r>
              <a:rPr lang="pt-B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lei prevê a aplicação de sanções de natureza administrativa às </a:t>
            </a:r>
            <a:r>
              <a:rPr lang="pt-BR"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OSCs</a:t>
            </a:r>
            <a:r>
              <a:rPr lang="pt-B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que agirem em desacordo com o plano de trabalho ou com as normas legais vigentes. São elas: </a:t>
            </a:r>
          </a:p>
          <a:p>
            <a:pPr marL="457200" indent="-457200">
              <a:buAutoNum type="alphaLcParenR"/>
            </a:pP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advertência; </a:t>
            </a:r>
          </a:p>
          <a:p>
            <a:endParaRPr lang="pt-BR" sz="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suspensão temporária em chamamento público e impedimento de celebrar parceria ou contrato com órgãos e entidades da esfera de governo da administração pública sancionadora, por prazo não superior a dois anos; e, </a:t>
            </a:r>
          </a:p>
          <a:p>
            <a:endParaRPr lang="pt-BR" sz="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declaração de inidoneidade para participar de chamamento público ou celebrar parceria ou contrato com órgãos e entidades de todas as esferas de governo, enquanto perdurarem os motivos determinantes da punição ou até que seja promovida a reabilitação perante a própria autoridade que aplicou a penalidade, que será concedida sempre que a OSC ressarcir a administração pública pelos prejuízos resultantes e após decorridos o prazo da sanção aplicada com base no inciso II do art. 73 da Lei Federal nº 13.019/2014.</a:t>
            </a:r>
          </a:p>
        </p:txBody>
      </p:sp>
      <p:sp>
        <p:nvSpPr>
          <p:cNvPr id="6" name="Retângulo: Cantos Arredondados 5">
            <a:extLst>
              <a:ext uri="{FF2B5EF4-FFF2-40B4-BE49-F238E27FC236}">
                <a16:creationId xmlns:a16="http://schemas.microsoft.com/office/drawing/2014/main" id="{901368C3-2BE7-EC11-3204-C9AA9079A921}"/>
              </a:ext>
            </a:extLst>
          </p:cNvPr>
          <p:cNvSpPr/>
          <p:nvPr/>
        </p:nvSpPr>
        <p:spPr>
          <a:xfrm>
            <a:off x="1186965" y="6409792"/>
            <a:ext cx="9678462"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Incisos I, II e III do art. 73 da Lei Federal nº 13.019/2014.</a:t>
            </a:r>
            <a:endParaRPr lang="pt-BR" b="1"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1FCC45A0-6139-7972-08C2-D4963CE018FD}"/>
              </a:ext>
            </a:extLst>
          </p:cNvPr>
          <p:cNvPicPr>
            <a:picLocks noChangeAspect="1"/>
          </p:cNvPicPr>
          <p:nvPr/>
        </p:nvPicPr>
        <p:blipFill>
          <a:blip r:embed="rId4"/>
          <a:stretch>
            <a:fillRect/>
          </a:stretch>
        </p:blipFill>
        <p:spPr>
          <a:xfrm>
            <a:off x="878304" y="6097386"/>
            <a:ext cx="542660" cy="470533"/>
          </a:xfrm>
          <a:prstGeom prst="rect">
            <a:avLst/>
          </a:prstGeom>
        </p:spPr>
      </p:pic>
      <p:pic>
        <p:nvPicPr>
          <p:cNvPr id="9" name="Imagem 8" descr="Ícone&#10;&#10;Descrição gerada automaticamente">
            <a:extLst>
              <a:ext uri="{FF2B5EF4-FFF2-40B4-BE49-F238E27FC236}">
                <a16:creationId xmlns:a16="http://schemas.microsoft.com/office/drawing/2014/main" id="{7355342B-CEC8-BDB7-959D-8037891B425C}"/>
              </a:ext>
            </a:extLst>
          </p:cNvPr>
          <p:cNvPicPr>
            <a:picLocks noChangeAspect="1"/>
          </p:cNvPicPr>
          <p:nvPr/>
        </p:nvPicPr>
        <p:blipFill>
          <a:blip r:embed="rId5"/>
          <a:stretch>
            <a:fillRect/>
          </a:stretch>
        </p:blipFill>
        <p:spPr>
          <a:xfrm>
            <a:off x="234028" y="1184864"/>
            <a:ext cx="831600" cy="831600"/>
          </a:xfrm>
          <a:prstGeom prst="rect">
            <a:avLst/>
          </a:prstGeom>
        </p:spPr>
      </p:pic>
    </p:spTree>
    <p:extLst>
      <p:ext uri="{BB962C8B-B14F-4D97-AF65-F5344CB8AC3E}">
        <p14:creationId xmlns:p14="http://schemas.microsoft.com/office/powerpoint/2010/main" val="372193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6" name="CaixaDeTexto 5">
            <a:extLst>
              <a:ext uri="{FF2B5EF4-FFF2-40B4-BE49-F238E27FC236}">
                <a16:creationId xmlns:a16="http://schemas.microsoft.com/office/drawing/2014/main" id="{D65572AE-3C61-4A0E-5CC8-2BA6E8B0BC81}"/>
              </a:ext>
            </a:extLst>
          </p:cNvPr>
          <p:cNvSpPr txBox="1"/>
          <p:nvPr/>
        </p:nvSpPr>
        <p:spPr>
          <a:xfrm>
            <a:off x="1302691" y="1532794"/>
            <a:ext cx="10162806" cy="707886"/>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QUE DOCUMENTAÇÃO É NECESSÁRIA PARA CELEBRAÇÃO DE PARCERIA (TERMO DE COLABORAÇÃO)?</a:t>
            </a:r>
          </a:p>
        </p:txBody>
      </p:sp>
      <p:sp>
        <p:nvSpPr>
          <p:cNvPr id="9" name="CaixaDeTexto 8">
            <a:extLst>
              <a:ext uri="{FF2B5EF4-FFF2-40B4-BE49-F238E27FC236}">
                <a16:creationId xmlns:a16="http://schemas.microsoft.com/office/drawing/2014/main" id="{DF42F146-A035-8C24-5ACE-4D618334981B}"/>
              </a:ext>
            </a:extLst>
          </p:cNvPr>
          <p:cNvSpPr txBox="1"/>
          <p:nvPr/>
        </p:nvSpPr>
        <p:spPr>
          <a:xfrm>
            <a:off x="1302691" y="2372412"/>
            <a:ext cx="7720993" cy="400110"/>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O QUE DEVERÁ CONTER NO PLANO DE TRABALHO?</a:t>
            </a:r>
          </a:p>
        </p:txBody>
      </p:sp>
      <p:sp>
        <p:nvSpPr>
          <p:cNvPr id="11" name="CaixaDeTexto 10">
            <a:extLst>
              <a:ext uri="{FF2B5EF4-FFF2-40B4-BE49-F238E27FC236}">
                <a16:creationId xmlns:a16="http://schemas.microsoft.com/office/drawing/2014/main" id="{6EF41DE9-88A5-0EF1-5338-6241AFEC0B1C}"/>
              </a:ext>
            </a:extLst>
          </p:cNvPr>
          <p:cNvSpPr txBox="1"/>
          <p:nvPr/>
        </p:nvSpPr>
        <p:spPr>
          <a:xfrm>
            <a:off x="1302691" y="3028890"/>
            <a:ext cx="4977792" cy="400110"/>
          </a:xfrm>
          <a:prstGeom prst="rect">
            <a:avLst/>
          </a:prstGeom>
          <a:solidFill>
            <a:schemeClr val="tx1"/>
          </a:solidFill>
        </p:spPr>
        <p:txBody>
          <a:bodyPr wrap="square" rtlCol="0">
            <a:spAutoFit/>
          </a:bodyPr>
          <a:lstStyle/>
          <a:p>
            <a:pPr algn="l"/>
            <a:r>
              <a:rPr lang="pt-BR" sz="2000" b="1" dirty="0">
                <a:solidFill>
                  <a:schemeClr val="bg1"/>
                </a:solidFill>
                <a:latin typeface="Arial" panose="020B0604020202020204" pitchFamily="34" charset="0"/>
                <a:cs typeface="Arial" panose="020B0604020202020204" pitchFamily="34" charset="0"/>
              </a:rPr>
              <a:t>QUAIS OS PRAZOS ESTABELECIDOS?</a:t>
            </a:r>
          </a:p>
        </p:txBody>
      </p:sp>
      <p:pic>
        <p:nvPicPr>
          <p:cNvPr id="5" name="Imagem 4" descr="Ícone&#10;&#10;Descrição gerada automaticamente">
            <a:extLst>
              <a:ext uri="{FF2B5EF4-FFF2-40B4-BE49-F238E27FC236}">
                <a16:creationId xmlns:a16="http://schemas.microsoft.com/office/drawing/2014/main" id="{F5DBAF6A-8A21-5772-B486-8724AAC8093D}"/>
              </a:ext>
            </a:extLst>
          </p:cNvPr>
          <p:cNvPicPr>
            <a:picLocks noChangeAspect="1"/>
          </p:cNvPicPr>
          <p:nvPr/>
        </p:nvPicPr>
        <p:blipFill>
          <a:blip r:embed="rId4"/>
          <a:stretch>
            <a:fillRect/>
          </a:stretch>
        </p:blipFill>
        <p:spPr>
          <a:xfrm>
            <a:off x="798691" y="1586220"/>
            <a:ext cx="504000" cy="504000"/>
          </a:xfrm>
          <a:prstGeom prst="rect">
            <a:avLst/>
          </a:prstGeom>
        </p:spPr>
      </p:pic>
      <p:pic>
        <p:nvPicPr>
          <p:cNvPr id="10" name="Imagem 9" descr="Ícone&#10;&#10;Descrição gerada automaticamente">
            <a:extLst>
              <a:ext uri="{FF2B5EF4-FFF2-40B4-BE49-F238E27FC236}">
                <a16:creationId xmlns:a16="http://schemas.microsoft.com/office/drawing/2014/main" id="{71E733C1-AD86-EF54-6DCD-D490A1509E44}"/>
              </a:ext>
            </a:extLst>
          </p:cNvPr>
          <p:cNvPicPr>
            <a:picLocks noChangeAspect="1"/>
          </p:cNvPicPr>
          <p:nvPr/>
        </p:nvPicPr>
        <p:blipFill>
          <a:blip r:embed="rId5"/>
          <a:stretch>
            <a:fillRect/>
          </a:stretch>
        </p:blipFill>
        <p:spPr>
          <a:xfrm>
            <a:off x="798691" y="2290596"/>
            <a:ext cx="504000" cy="504000"/>
          </a:xfrm>
          <a:prstGeom prst="rect">
            <a:avLst/>
          </a:prstGeom>
        </p:spPr>
      </p:pic>
      <p:pic>
        <p:nvPicPr>
          <p:cNvPr id="13" name="Imagem 12" descr="Ícone&#10;&#10;Descrição gerada automaticamente">
            <a:extLst>
              <a:ext uri="{FF2B5EF4-FFF2-40B4-BE49-F238E27FC236}">
                <a16:creationId xmlns:a16="http://schemas.microsoft.com/office/drawing/2014/main" id="{CBE5F3F5-05E2-6CC7-6485-F07367600A00}"/>
              </a:ext>
            </a:extLst>
          </p:cNvPr>
          <p:cNvPicPr>
            <a:picLocks noChangeAspect="1"/>
          </p:cNvPicPr>
          <p:nvPr/>
        </p:nvPicPr>
        <p:blipFill>
          <a:blip r:embed="rId6"/>
          <a:stretch>
            <a:fillRect/>
          </a:stretch>
        </p:blipFill>
        <p:spPr>
          <a:xfrm>
            <a:off x="798691" y="2959786"/>
            <a:ext cx="504000" cy="504000"/>
          </a:xfrm>
          <a:prstGeom prst="rect">
            <a:avLst/>
          </a:prstGeom>
        </p:spPr>
      </p:pic>
    </p:spTree>
    <p:extLst>
      <p:ext uri="{BB962C8B-B14F-4D97-AF65-F5344CB8AC3E}">
        <p14:creationId xmlns:p14="http://schemas.microsoft.com/office/powerpoint/2010/main" val="3823147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634482" y="1311622"/>
            <a:ext cx="10795518" cy="584775"/>
          </a:xfrm>
          <a:prstGeom prst="rect">
            <a:avLst/>
          </a:prstGeom>
          <a:solidFill>
            <a:schemeClr val="tx1"/>
          </a:solid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 TRANSPARÊNCIA DA INFORMAÇÃO:</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1975385"/>
            <a:ext cx="10960769" cy="3816429"/>
          </a:xfrm>
          <a:prstGeom prst="rect">
            <a:avLst/>
          </a:prstGeom>
          <a:solidFill>
            <a:schemeClr val="tx1"/>
          </a:solidFill>
        </p:spPr>
        <p:txBody>
          <a:bodyPr wrap="square" rtlCol="0">
            <a:spAutoFit/>
          </a:bodyPr>
          <a:lstStyle/>
          <a:p>
            <a:pPr algn="just"/>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10</a:t>
            </a:r>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administração pública</a:t>
            </a:r>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deverá manter, em seu sítio oficial na internet, </a:t>
            </a:r>
            <a:r>
              <a:rPr lang="pt-BR" sz="2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relação das parcerias celebradas e dos respectivos planos de trabalho, até cento e oitenta dias após o respectivo encerramento</a:t>
            </a:r>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(NR)</a:t>
            </a:r>
          </a:p>
          <a:p>
            <a:pPr algn="just"/>
            <a:endParaRPr lang="pt-B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11</a:t>
            </a:r>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organização da sociedade civil</a:t>
            </a:r>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deverá divulgar na internet e em locais visíveis de suas sedes sociais e dos estabelecimentos em que exerça suas ações todas as </a:t>
            </a:r>
            <a:r>
              <a:rPr lang="pt-BR" sz="2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parcerias celebradas com a administração pública</a:t>
            </a:r>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9" name="Retângulo: Cantos Arredondados 8">
            <a:extLst>
              <a:ext uri="{FF2B5EF4-FFF2-40B4-BE49-F238E27FC236}">
                <a16:creationId xmlns:a16="http://schemas.microsoft.com/office/drawing/2014/main" id="{CF52B646-16F6-0B4A-9FD0-DD47CF113FBB}"/>
              </a:ext>
            </a:extLst>
          </p:cNvPr>
          <p:cNvSpPr/>
          <p:nvPr/>
        </p:nvSpPr>
        <p:spPr>
          <a:xfrm>
            <a:off x="1186965" y="6288739"/>
            <a:ext cx="8320929"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a:t>
            </a:r>
            <a:r>
              <a:rPr lang="pt-BR" sz="2000" b="1" dirty="0" err="1">
                <a:latin typeface="Arial" panose="020B0604020202020204" pitchFamily="34" charset="0"/>
                <a:cs typeface="Arial" panose="020B0604020202020204" pitchFamily="34" charset="0"/>
              </a:rPr>
              <a:t>Arts</a:t>
            </a:r>
            <a:r>
              <a:rPr lang="pt-BR" sz="2000" b="1" dirty="0">
                <a:latin typeface="Arial" panose="020B0604020202020204" pitchFamily="34" charset="0"/>
                <a:cs typeface="Arial" panose="020B0604020202020204" pitchFamily="34" charset="0"/>
              </a:rPr>
              <a:t>. 10 e 11 da Lei Federal nº 13.019/2014.</a:t>
            </a:r>
            <a:endParaRPr lang="pt-BR" b="1" dirty="0">
              <a:latin typeface="Arial" panose="020B0604020202020204" pitchFamily="34" charset="0"/>
              <a:cs typeface="Arial" panose="020B0604020202020204" pitchFamily="34" charset="0"/>
            </a:endParaRPr>
          </a:p>
        </p:txBody>
      </p:sp>
      <p:pic>
        <p:nvPicPr>
          <p:cNvPr id="6" name="Imagem 5" descr="Ícone&#10;&#10;Descrição gerada automaticamente">
            <a:extLst>
              <a:ext uri="{FF2B5EF4-FFF2-40B4-BE49-F238E27FC236}">
                <a16:creationId xmlns:a16="http://schemas.microsoft.com/office/drawing/2014/main" id="{2202CA5E-22A4-DB6A-4D95-31B5850B2AFE}"/>
              </a:ext>
            </a:extLst>
          </p:cNvPr>
          <p:cNvPicPr>
            <a:picLocks noChangeAspect="1"/>
          </p:cNvPicPr>
          <p:nvPr/>
        </p:nvPicPr>
        <p:blipFill>
          <a:blip r:embed="rId4"/>
          <a:stretch>
            <a:fillRect/>
          </a:stretch>
        </p:blipFill>
        <p:spPr>
          <a:xfrm>
            <a:off x="878304" y="5976333"/>
            <a:ext cx="542660" cy="470533"/>
          </a:xfrm>
          <a:prstGeom prst="rect">
            <a:avLst/>
          </a:prstGeom>
        </p:spPr>
      </p:pic>
    </p:spTree>
    <p:extLst>
      <p:ext uri="{BB962C8B-B14F-4D97-AF65-F5344CB8AC3E}">
        <p14:creationId xmlns:p14="http://schemas.microsoft.com/office/powerpoint/2010/main" val="99105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9" name="Retângulo: Cantos Arredondados 8">
            <a:extLst>
              <a:ext uri="{FF2B5EF4-FFF2-40B4-BE49-F238E27FC236}">
                <a16:creationId xmlns:a16="http://schemas.microsoft.com/office/drawing/2014/main" id="{CF52B646-16F6-0B4A-9FD0-DD47CF113FBB}"/>
              </a:ext>
            </a:extLst>
          </p:cNvPr>
          <p:cNvSpPr/>
          <p:nvPr/>
        </p:nvSpPr>
        <p:spPr>
          <a:xfrm>
            <a:off x="1186965" y="6288739"/>
            <a:ext cx="8320929" cy="363998"/>
          </a:xfrm>
          <a:prstGeom prst="roundRect">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pt-BR"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Balizamento jurídico: </a:t>
            </a:r>
            <a:r>
              <a:rPr lang="pt-BR" sz="2000" b="1" dirty="0" err="1">
                <a:latin typeface="Arial" panose="020B0604020202020204" pitchFamily="34" charset="0"/>
                <a:cs typeface="Arial" panose="020B0604020202020204" pitchFamily="34" charset="0"/>
              </a:rPr>
              <a:t>Arts</a:t>
            </a:r>
            <a:r>
              <a:rPr lang="pt-BR" sz="2000" b="1" dirty="0">
                <a:latin typeface="Arial" panose="020B0604020202020204" pitchFamily="34" charset="0"/>
                <a:cs typeface="Arial" panose="020B0604020202020204" pitchFamily="34" charset="0"/>
              </a:rPr>
              <a:t>. 10 e 11 da Lei Federal nº 13.019/2014.</a:t>
            </a:r>
            <a:endParaRPr lang="pt-BR" b="1" dirty="0">
              <a:latin typeface="Arial" panose="020B0604020202020204" pitchFamily="34" charset="0"/>
              <a:cs typeface="Arial" panose="020B0604020202020204" pitchFamily="34" charset="0"/>
            </a:endParaRPr>
          </a:p>
        </p:txBody>
      </p:sp>
      <p:pic>
        <p:nvPicPr>
          <p:cNvPr id="6" name="Imagem 5" descr="Ícone&#10;&#10;Descrição gerada automaticamente">
            <a:extLst>
              <a:ext uri="{FF2B5EF4-FFF2-40B4-BE49-F238E27FC236}">
                <a16:creationId xmlns:a16="http://schemas.microsoft.com/office/drawing/2014/main" id="{2202CA5E-22A4-DB6A-4D95-31B5850B2AFE}"/>
              </a:ext>
            </a:extLst>
          </p:cNvPr>
          <p:cNvPicPr>
            <a:picLocks noChangeAspect="1"/>
          </p:cNvPicPr>
          <p:nvPr/>
        </p:nvPicPr>
        <p:blipFill>
          <a:blip r:embed="rId4"/>
          <a:stretch>
            <a:fillRect/>
          </a:stretch>
        </p:blipFill>
        <p:spPr>
          <a:xfrm>
            <a:off x="878304" y="5976333"/>
            <a:ext cx="542660" cy="470533"/>
          </a:xfrm>
          <a:prstGeom prst="rect">
            <a:avLst/>
          </a:prstGeom>
        </p:spPr>
      </p:pic>
      <p:sp>
        <p:nvSpPr>
          <p:cNvPr id="7" name="CaixaDeTexto 6">
            <a:extLst>
              <a:ext uri="{FF2B5EF4-FFF2-40B4-BE49-F238E27FC236}">
                <a16:creationId xmlns:a16="http://schemas.microsoft.com/office/drawing/2014/main" id="{EA61CC63-C72F-BE3A-65AF-629DFF0877B0}"/>
              </a:ext>
            </a:extLst>
          </p:cNvPr>
          <p:cNvSpPr txBox="1"/>
          <p:nvPr/>
        </p:nvSpPr>
        <p:spPr>
          <a:xfrm>
            <a:off x="703729" y="1097846"/>
            <a:ext cx="10784541" cy="4724370"/>
          </a:xfrm>
          <a:prstGeom prst="rect">
            <a:avLst/>
          </a:prstGeom>
          <a:solidFill>
            <a:schemeClr val="tx1"/>
          </a:solidFill>
        </p:spPr>
        <p:txBody>
          <a:bodyPr wrap="square">
            <a:spAutoFit/>
          </a:bodyPr>
          <a:lstStyle/>
          <a:p>
            <a:pPr algn="just"/>
            <a:r>
              <a:rPr lang="pt-BR" sz="2400" b="1" i="0" dirty="0">
                <a:solidFill>
                  <a:srgbClr val="000000"/>
                </a:solidFill>
                <a:effectLst/>
                <a:latin typeface="Arial" panose="020B0604020202020204" pitchFamily="34" charset="0"/>
              </a:rPr>
              <a:t>As informações de que tratam o art. 10 e 11 deverão incluir, no mínimo:</a:t>
            </a:r>
          </a:p>
          <a:p>
            <a:pPr algn="just"/>
            <a:endParaRPr lang="pt-BR" sz="12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I - data de assinatura e identificação do instrumento de parceria e do órgão da administração pública responsável;</a:t>
            </a:r>
          </a:p>
          <a:p>
            <a:pPr algn="just"/>
            <a:endParaRPr lang="pt-BR" sz="5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II - nome da organização da sociedade civil e seu número de inscrição no Cadastro Nacional da Pessoa Jurídica - CNPJ da Secretaria da Receita Federal do Brasil - RFB;</a:t>
            </a:r>
          </a:p>
          <a:p>
            <a:pPr algn="just"/>
            <a:endParaRPr lang="pt-BR" sz="5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III - descrição do objeto da parceria;</a:t>
            </a:r>
          </a:p>
          <a:p>
            <a:pPr algn="just"/>
            <a:endParaRPr lang="pt-BR" sz="5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IV - valor total da parceria e valores liberados, quando for o caso; </a:t>
            </a:r>
          </a:p>
          <a:p>
            <a:pPr algn="just"/>
            <a:endParaRPr lang="pt-BR" sz="5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V - situação da prestação de contas da parceria, que deverá informar a data prevista para a sua apresentação, a data em que foi apresentada, o prazo para a sua análise e o resultado conclusivo.</a:t>
            </a:r>
          </a:p>
          <a:p>
            <a:pPr algn="just"/>
            <a:endParaRPr lang="pt-BR" sz="5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VI - quando vinculados à execução do objeto e pagos com recursos da parceria, o valor total da remuneração da equipe de trabalho, as funções que seus integrantes desempenham e a remuneração prevista para o respectivo exercício.</a:t>
            </a:r>
            <a:r>
              <a:rPr lang="pt-BR" sz="1800" b="0" i="0" dirty="0">
                <a:solidFill>
                  <a:srgbClr val="000000"/>
                </a:solidFill>
                <a:effectLst/>
                <a:latin typeface="Arial" panose="020B0604020202020204" pitchFamily="34" charset="0"/>
              </a:rPr>
              <a:t> </a:t>
            </a:r>
            <a:endParaRPr lang="pt-BR"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91991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9641852" cy="523220"/>
          </a:xfrm>
          <a:prstGeom prst="rect">
            <a:avLst/>
          </a:prstGeom>
          <a:solidFill>
            <a:schemeClr val="tx1"/>
          </a:solidFill>
        </p:spPr>
        <p:txBody>
          <a:bodyPr wrap="square" rtlCol="0">
            <a:spAutoFit/>
          </a:bodyPr>
          <a:lstStyle/>
          <a:p>
            <a:pPr algn="ct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INFORMAÇÕES, ACESSE:</a:t>
            </a:r>
          </a:p>
        </p:txBody>
      </p:sp>
      <p:sp>
        <p:nvSpPr>
          <p:cNvPr id="14" name="CaixaDeTexto 13">
            <a:extLst>
              <a:ext uri="{FF2B5EF4-FFF2-40B4-BE49-F238E27FC236}">
                <a16:creationId xmlns:a16="http://schemas.microsoft.com/office/drawing/2014/main" id="{74F5D570-531E-617E-3FBC-9037EF2F985C}"/>
              </a:ext>
            </a:extLst>
          </p:cNvPr>
          <p:cNvSpPr txBox="1"/>
          <p:nvPr/>
        </p:nvSpPr>
        <p:spPr>
          <a:xfrm>
            <a:off x="938767" y="1978717"/>
            <a:ext cx="10528555" cy="1384995"/>
          </a:xfrm>
          <a:prstGeom prst="rect">
            <a:avLst/>
          </a:prstGeom>
          <a:solidFill>
            <a:schemeClr val="tx1"/>
          </a:solidFill>
        </p:spPr>
        <p:txBody>
          <a:bodyPr wrap="square" rtlCol="0">
            <a:spAutoFit/>
          </a:bodyPr>
          <a:lstStyle/>
          <a:p>
            <a:pPr marL="457200" indent="-457200">
              <a:buAutoNum type="arabicParenR"/>
            </a:pPr>
            <a:r>
              <a:rPr lang="pt-BR"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Site da Prefeitura: </a:t>
            </a:r>
            <a:r>
              <a:rPr lang="pt-BR"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www</a:t>
            </a:r>
            <a:r>
              <a:rPr lang="pt-BR"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pmnf.rj.gov.br</a:t>
            </a:r>
            <a:r>
              <a:rPr lang="pt-BR"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457200" indent="-457200">
              <a:buAutoNum type="arabicParenR"/>
            </a:pPr>
            <a:r>
              <a:rPr lang="pt-BR"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Menu “</a:t>
            </a:r>
            <a:r>
              <a:rPr lang="pt-BR"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Páginas</a:t>
            </a:r>
            <a:r>
              <a:rPr lang="pt-BR"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e acessar a página da </a:t>
            </a:r>
            <a:r>
              <a:rPr lang="pt-BR"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Controladoria Geral</a:t>
            </a:r>
            <a:r>
              <a:rPr lang="pt-BR"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457200" indent="-457200">
              <a:buAutoNum type="arabicParenR"/>
            </a:pPr>
            <a:r>
              <a:rPr lang="pt-BR"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Menu: </a:t>
            </a:r>
            <a:r>
              <a:rPr lang="pt-BR"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Marco Regulatório – Lei nº 13019/2014</a:t>
            </a:r>
            <a:r>
              <a:rPr lang="pt-BR"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6" name="Imagem 5" descr="Código QR&#10;&#10;Descrição gerada automaticamente">
            <a:extLst>
              <a:ext uri="{FF2B5EF4-FFF2-40B4-BE49-F238E27FC236}">
                <a16:creationId xmlns:a16="http://schemas.microsoft.com/office/drawing/2014/main" id="{935AD8FC-C052-D87E-8B4F-A5729BD9F7FF}"/>
              </a:ext>
            </a:extLst>
          </p:cNvPr>
          <p:cNvPicPr>
            <a:picLocks noChangeAspect="1"/>
          </p:cNvPicPr>
          <p:nvPr/>
        </p:nvPicPr>
        <p:blipFill>
          <a:blip r:embed="rId4"/>
          <a:stretch>
            <a:fillRect/>
          </a:stretch>
        </p:blipFill>
        <p:spPr>
          <a:xfrm>
            <a:off x="4505531" y="3384489"/>
            <a:ext cx="2838855" cy="2838855"/>
          </a:xfrm>
          <a:prstGeom prst="rect">
            <a:avLst/>
          </a:prstGeom>
        </p:spPr>
      </p:pic>
      <p:sp>
        <p:nvSpPr>
          <p:cNvPr id="7" name="CaixaDeTexto 6">
            <a:extLst>
              <a:ext uri="{FF2B5EF4-FFF2-40B4-BE49-F238E27FC236}">
                <a16:creationId xmlns:a16="http://schemas.microsoft.com/office/drawing/2014/main" id="{D4445210-F53F-A113-300C-E12C62018C85}"/>
              </a:ext>
            </a:extLst>
          </p:cNvPr>
          <p:cNvSpPr txBox="1"/>
          <p:nvPr/>
        </p:nvSpPr>
        <p:spPr>
          <a:xfrm>
            <a:off x="517226" y="6286478"/>
            <a:ext cx="11185148" cy="369332"/>
          </a:xfrm>
          <a:prstGeom prst="rect">
            <a:avLst/>
          </a:prstGeom>
          <a:solidFill>
            <a:schemeClr val="tx1"/>
          </a:solidFill>
        </p:spPr>
        <p:txBody>
          <a:bodyPr wrap="square" rtlCol="0">
            <a:spAutoFit/>
          </a:bodyPr>
          <a:lstStyle/>
          <a:p>
            <a:pPr algn="l"/>
            <a:r>
              <a:rPr lang="pt-BR" dirty="0">
                <a:solidFill>
                  <a:schemeClr val="accent1">
                    <a:lumMod val="50000"/>
                  </a:schemeClr>
                </a:solidFill>
                <a:latin typeface="Arial" panose="020B0604020202020204" pitchFamily="34" charset="0"/>
                <a:cs typeface="Arial" panose="020B0604020202020204" pitchFamily="34" charset="0"/>
              </a:rPr>
              <a:t>https://www.pmnf.rj.gov.br/paginas-centralizadas/9_78_Marco-Regulatorio-Lei-Federal-no-130192014.html</a:t>
            </a:r>
          </a:p>
        </p:txBody>
      </p:sp>
    </p:spTree>
    <p:extLst>
      <p:ext uri="{BB962C8B-B14F-4D97-AF65-F5344CB8AC3E}">
        <p14:creationId xmlns:p14="http://schemas.microsoft.com/office/powerpoint/2010/main" val="1889985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pic>
        <p:nvPicPr>
          <p:cNvPr id="5" name="Picture 4" descr="Instituto Phases - Se for preciso mudar, mude! Comece de ...">
            <a:extLst>
              <a:ext uri="{FF2B5EF4-FFF2-40B4-BE49-F238E27FC236}">
                <a16:creationId xmlns:a16="http://schemas.microsoft.com/office/drawing/2014/main" id="{52B382AF-9732-CF7D-9ED1-34C090923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237" y="1642612"/>
            <a:ext cx="6964259" cy="4499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8353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F266CA7-E852-4E39-975C-B4DDD4596F0E}"/>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058" name="Picture 10" descr="Icone Email — Instituto Federal de Educação, Ciência e Tecnologia do Ceará  IFCE">
            <a:extLst>
              <a:ext uri="{FF2B5EF4-FFF2-40B4-BE49-F238E27FC236}">
                <a16:creationId xmlns:a16="http://schemas.microsoft.com/office/drawing/2014/main" id="{B50B46D7-F594-424B-9A67-9A7694FB0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251" y="4295733"/>
            <a:ext cx="494557" cy="49455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descr="Logotipo&#10;&#10;Descrição gerada automaticamente">
            <a:extLst>
              <a:ext uri="{FF2B5EF4-FFF2-40B4-BE49-F238E27FC236}">
                <a16:creationId xmlns:a16="http://schemas.microsoft.com/office/drawing/2014/main" id="{B25CCB25-7DC8-E18D-445F-123A4121F1C9}"/>
              </a:ext>
            </a:extLst>
          </p:cNvPr>
          <p:cNvPicPr>
            <a:picLocks noChangeAspect="1"/>
          </p:cNvPicPr>
          <p:nvPr/>
        </p:nvPicPr>
        <p:blipFill>
          <a:blip r:embed="rId4"/>
          <a:stretch>
            <a:fillRect/>
          </a:stretch>
        </p:blipFill>
        <p:spPr>
          <a:xfrm>
            <a:off x="7849345" y="1161747"/>
            <a:ext cx="3258348" cy="2517813"/>
          </a:xfrm>
          <a:prstGeom prst="rect">
            <a:avLst/>
          </a:prstGeom>
        </p:spPr>
      </p:pic>
      <p:pic>
        <p:nvPicPr>
          <p:cNvPr id="11" name="Picture 4" descr="Instagram Ícone – Icon - PNG Transparent - Image PNG">
            <a:extLst>
              <a:ext uri="{FF2B5EF4-FFF2-40B4-BE49-F238E27FC236}">
                <a16:creationId xmlns:a16="http://schemas.microsoft.com/office/drawing/2014/main" id="{A7F3B56F-A4DF-7A22-0221-D2F00B297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9345" y="3679560"/>
            <a:ext cx="523463" cy="52322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03ED88E2-08BA-68DC-A0E9-F0C32F43FD64}"/>
              </a:ext>
            </a:extLst>
          </p:cNvPr>
          <p:cNvSpPr txBox="1"/>
          <p:nvPr/>
        </p:nvSpPr>
        <p:spPr>
          <a:xfrm>
            <a:off x="8372808" y="3756324"/>
            <a:ext cx="2765287" cy="400110"/>
          </a:xfrm>
          <a:prstGeom prst="rect">
            <a:avLst/>
          </a:prstGeom>
          <a:noFill/>
        </p:spPr>
        <p:txBody>
          <a:bodyPr wrap="square" rtlCol="0">
            <a:spAutoFit/>
          </a:bodyPr>
          <a:lstStyle/>
          <a:p>
            <a:pPr algn="l"/>
            <a:r>
              <a:rPr lang="pt-BR" sz="2000" b="1" dirty="0">
                <a:solidFill>
                  <a:schemeClr val="bg1"/>
                </a:solidFill>
              </a:rPr>
              <a:t>@efgnovafriburgo</a:t>
            </a:r>
          </a:p>
        </p:txBody>
      </p:sp>
      <p:sp>
        <p:nvSpPr>
          <p:cNvPr id="17" name="CaixaDeTexto 16">
            <a:extLst>
              <a:ext uri="{FF2B5EF4-FFF2-40B4-BE49-F238E27FC236}">
                <a16:creationId xmlns:a16="http://schemas.microsoft.com/office/drawing/2014/main" id="{5D302C9D-ECBC-B9B7-5BDA-3F3F13CBF69E}"/>
              </a:ext>
            </a:extLst>
          </p:cNvPr>
          <p:cNvSpPr txBox="1"/>
          <p:nvPr/>
        </p:nvSpPr>
        <p:spPr>
          <a:xfrm>
            <a:off x="8372808" y="4342956"/>
            <a:ext cx="2765287" cy="400110"/>
          </a:xfrm>
          <a:prstGeom prst="rect">
            <a:avLst/>
          </a:prstGeom>
          <a:noFill/>
        </p:spPr>
        <p:txBody>
          <a:bodyPr wrap="square" rtlCol="0">
            <a:spAutoFit/>
          </a:bodyPr>
          <a:lstStyle/>
          <a:p>
            <a:pPr algn="l"/>
            <a:r>
              <a:rPr lang="pt-BR" sz="2000" b="1" dirty="0">
                <a:solidFill>
                  <a:schemeClr val="bg1"/>
                </a:solidFill>
              </a:rPr>
              <a:t>efgpmnf@gmail.com</a:t>
            </a:r>
          </a:p>
        </p:txBody>
      </p:sp>
      <p:pic>
        <p:nvPicPr>
          <p:cNvPr id="21" name="Imagem 20" descr="Texto&#10;&#10;Descrição gerada automaticamente">
            <a:extLst>
              <a:ext uri="{FF2B5EF4-FFF2-40B4-BE49-F238E27FC236}">
                <a16:creationId xmlns:a16="http://schemas.microsoft.com/office/drawing/2014/main" id="{0ADAC489-A2C4-E6D9-284F-E73A9870AA19}"/>
              </a:ext>
            </a:extLst>
          </p:cNvPr>
          <p:cNvPicPr>
            <a:picLocks noChangeAspect="1"/>
          </p:cNvPicPr>
          <p:nvPr/>
        </p:nvPicPr>
        <p:blipFill>
          <a:blip r:embed="rId6"/>
          <a:stretch>
            <a:fillRect/>
          </a:stretch>
        </p:blipFill>
        <p:spPr>
          <a:xfrm>
            <a:off x="606997" y="2404906"/>
            <a:ext cx="6593305" cy="1202040"/>
          </a:xfrm>
          <a:prstGeom prst="rect">
            <a:avLst/>
          </a:prstGeom>
        </p:spPr>
      </p:pic>
    </p:spTree>
    <p:extLst>
      <p:ext uri="{BB962C8B-B14F-4D97-AF65-F5344CB8AC3E}">
        <p14:creationId xmlns:p14="http://schemas.microsoft.com/office/powerpoint/2010/main" val="29145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4424340"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 O SEU OBJETO?</a:t>
            </a:r>
          </a:p>
        </p:txBody>
      </p:sp>
      <p:pic>
        <p:nvPicPr>
          <p:cNvPr id="7" name="Imagem 6" descr="Ícone&#10;&#10;Descrição gerada automaticamente">
            <a:extLst>
              <a:ext uri="{FF2B5EF4-FFF2-40B4-BE49-F238E27FC236}">
                <a16:creationId xmlns:a16="http://schemas.microsoft.com/office/drawing/2014/main" id="{8D63D047-FFFF-1F54-EE1F-FCF39E505DC0}"/>
              </a:ext>
            </a:extLst>
          </p:cNvPr>
          <p:cNvPicPr>
            <a:picLocks noChangeAspect="1"/>
          </p:cNvPicPr>
          <p:nvPr/>
        </p:nvPicPr>
        <p:blipFill>
          <a:blip r:embed="rId4"/>
          <a:stretch>
            <a:fillRect/>
          </a:stretch>
        </p:blipFill>
        <p:spPr>
          <a:xfrm>
            <a:off x="234028" y="1175071"/>
            <a:ext cx="831594" cy="831594"/>
          </a:xfrm>
          <a:prstGeom prst="rect">
            <a:avLst/>
          </a:prstGeom>
        </p:spPr>
      </p:pic>
      <p:sp>
        <p:nvSpPr>
          <p:cNvPr id="12" name="CaixaDeTexto 11">
            <a:extLst>
              <a:ext uri="{FF2B5EF4-FFF2-40B4-BE49-F238E27FC236}">
                <a16:creationId xmlns:a16="http://schemas.microsoft.com/office/drawing/2014/main" id="{082CB8FD-5226-B5A4-6865-C4382D1D7D9C}"/>
              </a:ext>
            </a:extLst>
          </p:cNvPr>
          <p:cNvSpPr txBox="1"/>
          <p:nvPr/>
        </p:nvSpPr>
        <p:spPr>
          <a:xfrm>
            <a:off x="878304" y="2634916"/>
            <a:ext cx="10960769" cy="3323987"/>
          </a:xfrm>
          <a:prstGeom prst="rect">
            <a:avLst/>
          </a:prstGeom>
          <a:solidFill>
            <a:schemeClr val="tx1"/>
          </a:solidFill>
        </p:spPr>
        <p:txBody>
          <a:bodyPr wrap="square" rtlCol="0">
            <a:spAutoFit/>
          </a:bodyPr>
          <a:lstStyle/>
          <a:p>
            <a:pPr algn="just"/>
            <a:r>
              <a:rPr lang="pt-BR"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Garantir não apenas a promoção, o reconhecimento e a valorização dos trabalhos desenvolvidos pelas organizações sociais, mas também a efetividade dos projetos sociais, a inovação das tecnologias sociais, a plena participação da sociedade civil e a transparência na aplicação dos recursos públicos.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l"/>
            <a:endParaRPr lang="pt-BR" dirty="0"/>
          </a:p>
        </p:txBody>
      </p:sp>
    </p:spTree>
    <p:extLst>
      <p:ext uri="{BB962C8B-B14F-4D97-AF65-F5344CB8AC3E}">
        <p14:creationId xmlns:p14="http://schemas.microsoft.com/office/powerpoint/2010/main" val="188558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8043699"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QUE MUDOU COM A LEI Nº 13.019/14?</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1949116"/>
            <a:ext cx="10960769" cy="4678204"/>
          </a:xfrm>
          <a:prstGeom prst="rect">
            <a:avLst/>
          </a:prstGeom>
          <a:solidFill>
            <a:schemeClr val="tx1"/>
          </a:solidFill>
        </p:spPr>
        <p:txBody>
          <a:bodyPr wrap="square" rtlCol="0">
            <a:spAutoFit/>
          </a:bodyPr>
          <a:lstStyle/>
          <a:p>
            <a:pPr algn="just"/>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Antes da lei n° 13.019/14 havia insegurança jurídica nos trâmites entre a administração pública e as organizações sociais, levando à criminalização das organizações e dos movimentos sociais.</a:t>
            </a:r>
          </a:p>
          <a:p>
            <a:pPr algn="just"/>
            <a:endPar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pt-B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Dentro desse contexto, era necessário o estabelecimento de normas claras, específicas e mais abrangentes em relação às organizações sociais, tendo em vista a ausência de convênios e contratos de gestão ou administrativos entre o Estado e as Organizações da Sociedade Civil. As regras de parceria eram fixadas pela Lei de Diretrizes Orçamentárias (LDO).</a:t>
            </a:r>
          </a:p>
          <a:p>
            <a:pPr algn="l"/>
            <a:endParaRPr lang="pt-BR" dirty="0"/>
          </a:p>
        </p:txBody>
      </p:sp>
      <p:pic>
        <p:nvPicPr>
          <p:cNvPr id="6" name="Imagem 5" descr="Ícone&#10;&#10;Descrição gerada automaticamente">
            <a:extLst>
              <a:ext uri="{FF2B5EF4-FFF2-40B4-BE49-F238E27FC236}">
                <a16:creationId xmlns:a16="http://schemas.microsoft.com/office/drawing/2014/main" id="{0462FF37-5B4A-2FFE-1D22-CA88113B9782}"/>
              </a:ext>
            </a:extLst>
          </p:cNvPr>
          <p:cNvPicPr>
            <a:picLocks noChangeAspect="1"/>
          </p:cNvPicPr>
          <p:nvPr/>
        </p:nvPicPr>
        <p:blipFill>
          <a:blip r:embed="rId4"/>
          <a:stretch>
            <a:fillRect/>
          </a:stretch>
        </p:blipFill>
        <p:spPr>
          <a:xfrm>
            <a:off x="234022" y="1175071"/>
            <a:ext cx="831600" cy="831600"/>
          </a:xfrm>
          <a:prstGeom prst="rect">
            <a:avLst/>
          </a:prstGeom>
        </p:spPr>
      </p:pic>
    </p:spTree>
    <p:extLst>
      <p:ext uri="{BB962C8B-B14F-4D97-AF65-F5344CB8AC3E}">
        <p14:creationId xmlns:p14="http://schemas.microsoft.com/office/powerpoint/2010/main" val="400927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6" y="1311622"/>
            <a:ext cx="4424340" cy="523220"/>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QUE SÃO </a:t>
            </a:r>
            <a:r>
              <a:rPr lang="pt-BR"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OSCs</a:t>
            </a: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634916"/>
            <a:ext cx="10960769" cy="3539430"/>
          </a:xfrm>
          <a:prstGeom prst="rect">
            <a:avLst/>
          </a:prstGeom>
          <a:solidFill>
            <a:schemeClr val="tx1"/>
          </a:solidFill>
        </p:spPr>
        <p:txBody>
          <a:bodyPr wrap="square" rtlCol="0">
            <a:spAutoFit/>
          </a:bodyPr>
          <a:lstStyle/>
          <a:p>
            <a:pPr algn="just"/>
            <a:r>
              <a:rPr lang="pt-BR"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a:t>
            </a:r>
            <a:r>
              <a:rPr lang="pt-BR" sz="3200" b="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Organizações da Sociedade Civil - OSC</a:t>
            </a:r>
            <a:r>
              <a:rPr lang="pt-BR"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também conhecidas como </a:t>
            </a: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ONGs</a:t>
            </a:r>
            <a:r>
              <a:rPr lang="pt-BR"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são entidades que não têm fins lucrativos e realizam diversos tipos de ações solidárias para públicos específicos. Elas podem atuar nas áreas da saúde, educação, assistência social, economia, meio ambiente, defesa de minorias, religião entre outras, em âmbito local, estadual, nacional e até internacional.</a:t>
            </a:r>
            <a:endParaRPr lang="pt-BR" dirty="0"/>
          </a:p>
        </p:txBody>
      </p:sp>
      <p:pic>
        <p:nvPicPr>
          <p:cNvPr id="5" name="Imagem 4">
            <a:extLst>
              <a:ext uri="{FF2B5EF4-FFF2-40B4-BE49-F238E27FC236}">
                <a16:creationId xmlns:a16="http://schemas.microsoft.com/office/drawing/2014/main" id="{47CA4713-C41E-61CC-A7C2-021E8C228D29}"/>
              </a:ext>
            </a:extLst>
          </p:cNvPr>
          <p:cNvPicPr>
            <a:picLocks noChangeAspect="1"/>
          </p:cNvPicPr>
          <p:nvPr/>
        </p:nvPicPr>
        <p:blipFill>
          <a:blip r:embed="rId4"/>
          <a:stretch>
            <a:fillRect/>
          </a:stretch>
        </p:blipFill>
        <p:spPr>
          <a:xfrm>
            <a:off x="234028" y="1175071"/>
            <a:ext cx="831600" cy="831600"/>
          </a:xfrm>
          <a:prstGeom prst="rect">
            <a:avLst/>
          </a:prstGeom>
        </p:spPr>
      </p:pic>
    </p:spTree>
    <p:extLst>
      <p:ext uri="{BB962C8B-B14F-4D97-AF65-F5344CB8AC3E}">
        <p14:creationId xmlns:p14="http://schemas.microsoft.com/office/powerpoint/2010/main" val="222256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SÃO OS INSTRUMENTOS JURÍDICOS DE PARCERIA ENTRE A ADMINISTRAÇÃO PÚBLICA E AS </a:t>
            </a:r>
            <a:r>
              <a:rPr lang="pt-BR"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OSCs</a:t>
            </a: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2" name="CaixaDeTexto 11">
            <a:extLst>
              <a:ext uri="{FF2B5EF4-FFF2-40B4-BE49-F238E27FC236}">
                <a16:creationId xmlns:a16="http://schemas.microsoft.com/office/drawing/2014/main" id="{082CB8FD-5226-B5A4-6865-C4382D1D7D9C}"/>
              </a:ext>
            </a:extLst>
          </p:cNvPr>
          <p:cNvSpPr txBox="1"/>
          <p:nvPr/>
        </p:nvSpPr>
        <p:spPr>
          <a:xfrm>
            <a:off x="878304" y="2394281"/>
            <a:ext cx="10960768" cy="1015663"/>
          </a:xfrm>
          <a:prstGeom prst="rect">
            <a:avLst/>
          </a:prstGeom>
          <a:solidFill>
            <a:schemeClr val="tx1"/>
          </a:solidFill>
        </p:spPr>
        <p:txBody>
          <a:bodyPr wrap="square" rtlCol="0">
            <a:spAutoFit/>
          </a:bodyPr>
          <a:lstStyle/>
          <a:p>
            <a:r>
              <a:rPr lang="pt-BR"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Existem </a:t>
            </a:r>
            <a:r>
              <a:rPr lang="pt-BR" sz="3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modalidades de parcerias </a:t>
            </a:r>
            <a:r>
              <a:rPr lang="pt-BR"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 a Administração Pública e as Organizações da Sociedade Civil:</a:t>
            </a:r>
            <a:endParaRPr lang="pt-BR" sz="3000" dirty="0"/>
          </a:p>
        </p:txBody>
      </p:sp>
      <p:pic>
        <p:nvPicPr>
          <p:cNvPr id="6" name="Imagem 5" descr="Ícone&#10;&#10;Descrição gerada automaticamente">
            <a:extLst>
              <a:ext uri="{FF2B5EF4-FFF2-40B4-BE49-F238E27FC236}">
                <a16:creationId xmlns:a16="http://schemas.microsoft.com/office/drawing/2014/main" id="{460D3C91-1AAF-D539-9B74-FC4FFD71A25D}"/>
              </a:ext>
            </a:extLst>
          </p:cNvPr>
          <p:cNvPicPr>
            <a:picLocks noChangeAspect="1"/>
          </p:cNvPicPr>
          <p:nvPr/>
        </p:nvPicPr>
        <p:blipFill>
          <a:blip r:embed="rId4"/>
          <a:stretch>
            <a:fillRect/>
          </a:stretch>
        </p:blipFill>
        <p:spPr>
          <a:xfrm>
            <a:off x="234028" y="1175071"/>
            <a:ext cx="831600" cy="831600"/>
          </a:xfrm>
          <a:prstGeom prst="rect">
            <a:avLst/>
          </a:prstGeom>
        </p:spPr>
      </p:pic>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3018" y="3806169"/>
            <a:ext cx="1897383" cy="1897383"/>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513360" y="5710000"/>
            <a:ext cx="3477128" cy="430887"/>
          </a:xfrm>
          <a:prstGeom prst="rect">
            <a:avLst/>
          </a:prstGeom>
          <a:solidFill>
            <a:schemeClr val="tx1"/>
          </a:solidFill>
        </p:spPr>
        <p:txBody>
          <a:bodyPr wrap="square" rtlCol="0">
            <a:spAutoFit/>
          </a:bodyPr>
          <a:lstStyle/>
          <a:p>
            <a:r>
              <a:rPr lang="pt-BR"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TERMO DE FOMENTO</a:t>
            </a:r>
            <a:endParaRPr lang="pt-BR" sz="2200" b="1" dirty="0"/>
          </a:p>
        </p:txBody>
      </p:sp>
      <p:pic>
        <p:nvPicPr>
          <p:cNvPr id="15" name="Gráfico 14" descr="Documento com preenchimento sólido">
            <a:extLst>
              <a:ext uri="{FF2B5EF4-FFF2-40B4-BE49-F238E27FC236}">
                <a16:creationId xmlns:a16="http://schemas.microsoft.com/office/drawing/2014/main" id="{C32176B1-DC7E-1F01-9AB0-32549601E9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0697" y="3806168"/>
            <a:ext cx="1897383" cy="1897383"/>
          </a:xfrm>
          <a:prstGeom prst="rect">
            <a:avLst/>
          </a:prstGeom>
        </p:spPr>
      </p:pic>
      <p:sp>
        <p:nvSpPr>
          <p:cNvPr id="16" name="CaixaDeTexto 15">
            <a:extLst>
              <a:ext uri="{FF2B5EF4-FFF2-40B4-BE49-F238E27FC236}">
                <a16:creationId xmlns:a16="http://schemas.microsoft.com/office/drawing/2014/main" id="{417278DB-FBDD-293A-E84E-3434D8717A23}"/>
              </a:ext>
            </a:extLst>
          </p:cNvPr>
          <p:cNvSpPr txBox="1"/>
          <p:nvPr/>
        </p:nvSpPr>
        <p:spPr>
          <a:xfrm>
            <a:off x="4016349" y="5692910"/>
            <a:ext cx="3986081" cy="430887"/>
          </a:xfrm>
          <a:prstGeom prst="rect">
            <a:avLst/>
          </a:prstGeom>
          <a:solidFill>
            <a:schemeClr val="tx1"/>
          </a:solidFill>
        </p:spPr>
        <p:txBody>
          <a:bodyPr wrap="square" rtlCol="0">
            <a:spAutoFit/>
          </a:bodyPr>
          <a:lstStyle/>
          <a:p>
            <a:r>
              <a:rPr lang="pt-BR"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TERMO DE COLABORAÇÃO</a:t>
            </a:r>
            <a:endParaRPr lang="pt-BR" sz="2200" b="1" dirty="0"/>
          </a:p>
        </p:txBody>
      </p:sp>
      <p:pic>
        <p:nvPicPr>
          <p:cNvPr id="17" name="Gráfico 16" descr="Documento com preenchimento sólido">
            <a:extLst>
              <a:ext uri="{FF2B5EF4-FFF2-40B4-BE49-F238E27FC236}">
                <a16:creationId xmlns:a16="http://schemas.microsoft.com/office/drawing/2014/main" id="{147A767D-920E-7A5B-3E15-D0DCE4D751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21709" y="3793957"/>
            <a:ext cx="1897383" cy="1897383"/>
          </a:xfrm>
          <a:prstGeom prst="rect">
            <a:avLst/>
          </a:prstGeom>
        </p:spPr>
      </p:pic>
      <p:sp>
        <p:nvSpPr>
          <p:cNvPr id="18" name="CaixaDeTexto 17">
            <a:extLst>
              <a:ext uri="{FF2B5EF4-FFF2-40B4-BE49-F238E27FC236}">
                <a16:creationId xmlns:a16="http://schemas.microsoft.com/office/drawing/2014/main" id="{F24E7DAE-8121-ACF1-C40A-CEED24EBEBE8}"/>
              </a:ext>
            </a:extLst>
          </p:cNvPr>
          <p:cNvSpPr txBox="1"/>
          <p:nvPr/>
        </p:nvSpPr>
        <p:spPr>
          <a:xfrm>
            <a:off x="8285151" y="5691340"/>
            <a:ext cx="3770501" cy="769441"/>
          </a:xfrm>
          <a:prstGeom prst="rect">
            <a:avLst/>
          </a:prstGeom>
          <a:solidFill>
            <a:schemeClr val="tx1"/>
          </a:solidFill>
        </p:spPr>
        <p:txBody>
          <a:bodyPr wrap="square" rtlCol="0">
            <a:spAutoFit/>
          </a:bodyPr>
          <a:lstStyle/>
          <a:p>
            <a:r>
              <a:rPr lang="pt-BR"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ACORDO DE COOPERAÇÃO</a:t>
            </a:r>
            <a:endParaRPr lang="pt-BR" sz="2200" b="1" dirty="0"/>
          </a:p>
        </p:txBody>
      </p:sp>
      <p:sp>
        <p:nvSpPr>
          <p:cNvPr id="19" name="Retângulo 18">
            <a:extLst>
              <a:ext uri="{FF2B5EF4-FFF2-40B4-BE49-F238E27FC236}">
                <a16:creationId xmlns:a16="http://schemas.microsoft.com/office/drawing/2014/main" id="{EB2A6B26-0185-A276-475A-874F860B1F25}"/>
              </a:ext>
            </a:extLst>
          </p:cNvPr>
          <p:cNvSpPr/>
          <p:nvPr/>
        </p:nvSpPr>
        <p:spPr>
          <a:xfrm>
            <a:off x="3906023" y="3593003"/>
            <a:ext cx="45719" cy="283704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E771B9CE-674D-6961-A905-1D5CB0E7D970}"/>
              </a:ext>
            </a:extLst>
          </p:cNvPr>
          <p:cNvSpPr/>
          <p:nvPr/>
        </p:nvSpPr>
        <p:spPr>
          <a:xfrm>
            <a:off x="8149388" y="3593003"/>
            <a:ext cx="45719" cy="283704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7029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124D60-3824-4F1F-A047-1B2B7EFAFC40}"/>
              </a:ext>
            </a:extLst>
          </p:cNvPr>
          <p:cNvPicPr/>
          <p:nvPr/>
        </p:nvPicPr>
        <p:blipFill>
          <a:blip r:embed="rId2" cstate="print">
            <a:extLst>
              <a:ext uri="{28A0092B-C50C-407E-A947-70E740481C1C}">
                <a14:useLocalDpi xmlns:a14="http://schemas.microsoft.com/office/drawing/2010/main" val="0"/>
              </a:ext>
            </a:extLst>
          </a:blip>
          <a:srcRect l="8971" t="34462" r="-294" b="34758"/>
          <a:stretch>
            <a:fillRect/>
          </a:stretch>
        </p:blipFill>
        <p:spPr bwMode="auto">
          <a:xfrm>
            <a:off x="152401" y="155671"/>
            <a:ext cx="2571836" cy="861420"/>
          </a:xfrm>
          <a:prstGeom prst="rect">
            <a:avLst/>
          </a:prstGeom>
          <a:noFill/>
          <a:ln>
            <a:noFill/>
          </a:ln>
        </p:spPr>
      </p:pic>
      <p:pic>
        <p:nvPicPr>
          <p:cNvPr id="2" name="Imagem 1" descr="Logotipo&#10;&#10;Descrição gerada automaticamente">
            <a:extLst>
              <a:ext uri="{FF2B5EF4-FFF2-40B4-BE49-F238E27FC236}">
                <a16:creationId xmlns:a16="http://schemas.microsoft.com/office/drawing/2014/main" id="{400C8501-92A4-DB81-FD07-8B0CABEC93E0}"/>
              </a:ext>
            </a:extLst>
          </p:cNvPr>
          <p:cNvPicPr>
            <a:picLocks noChangeAspect="1"/>
          </p:cNvPicPr>
          <p:nvPr/>
        </p:nvPicPr>
        <p:blipFill>
          <a:blip r:embed="rId3"/>
          <a:stretch>
            <a:fillRect/>
          </a:stretch>
        </p:blipFill>
        <p:spPr>
          <a:xfrm>
            <a:off x="10865427" y="83102"/>
            <a:ext cx="1123375" cy="868062"/>
          </a:xfrm>
          <a:prstGeom prst="rect">
            <a:avLst/>
          </a:prstGeom>
        </p:spPr>
      </p:pic>
      <p:sp>
        <p:nvSpPr>
          <p:cNvPr id="3" name="CaixaDeTexto 2">
            <a:extLst>
              <a:ext uri="{FF2B5EF4-FFF2-40B4-BE49-F238E27FC236}">
                <a16:creationId xmlns:a16="http://schemas.microsoft.com/office/drawing/2014/main" id="{49854CFA-3EE7-B4FC-F797-A553A94E4F85}"/>
              </a:ext>
            </a:extLst>
          </p:cNvPr>
          <p:cNvSpPr txBox="1"/>
          <p:nvPr/>
        </p:nvSpPr>
        <p:spPr>
          <a:xfrm>
            <a:off x="0" y="1067007"/>
            <a:ext cx="12192000" cy="5832000"/>
          </a:xfrm>
          <a:prstGeom prst="rect">
            <a:avLst/>
          </a:prstGeom>
          <a:solidFill>
            <a:schemeClr val="tx1"/>
          </a:solid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A72960CC-3583-CCF9-7D1A-BB31512F79CC}"/>
              </a:ext>
            </a:extLst>
          </p:cNvPr>
          <p:cNvSpPr txBox="1"/>
          <p:nvPr/>
        </p:nvSpPr>
        <p:spPr>
          <a:xfrm>
            <a:off x="1136395" y="1311622"/>
            <a:ext cx="10702677" cy="954107"/>
          </a:xfrm>
          <a:prstGeom prst="rect">
            <a:avLst/>
          </a:prstGeom>
          <a:solidFill>
            <a:schemeClr val="tx1"/>
          </a:solidFill>
        </p:spPr>
        <p:txBody>
          <a:bodyPr wrap="square" rtlCol="0">
            <a:spAutoFit/>
          </a:bodyPr>
          <a:lstStyle/>
          <a:p>
            <a:pPr algn="l"/>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QUAIS SÃO OS INSTRUMENTOS JURÍDICOS DE PARCERIA ENTRE A ADMINISTRAÇÃO PÚBLICA E AS </a:t>
            </a:r>
            <a:r>
              <a:rPr lang="pt-BR"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OSCs</a:t>
            </a:r>
            <a:r>
              <a:rPr lang="pt-B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6" name="Imagem 5" descr="Ícone&#10;&#10;Descrição gerada automaticamente">
            <a:extLst>
              <a:ext uri="{FF2B5EF4-FFF2-40B4-BE49-F238E27FC236}">
                <a16:creationId xmlns:a16="http://schemas.microsoft.com/office/drawing/2014/main" id="{460D3C91-1AAF-D539-9B74-FC4FFD71A25D}"/>
              </a:ext>
            </a:extLst>
          </p:cNvPr>
          <p:cNvPicPr>
            <a:picLocks noChangeAspect="1"/>
          </p:cNvPicPr>
          <p:nvPr/>
        </p:nvPicPr>
        <p:blipFill>
          <a:blip r:embed="rId4"/>
          <a:stretch>
            <a:fillRect/>
          </a:stretch>
        </p:blipFill>
        <p:spPr>
          <a:xfrm>
            <a:off x="234028" y="1175071"/>
            <a:ext cx="831600" cy="831600"/>
          </a:xfrm>
          <a:prstGeom prst="rect">
            <a:avLst/>
          </a:prstGeom>
        </p:spPr>
      </p:pic>
      <p:pic>
        <p:nvPicPr>
          <p:cNvPr id="9" name="Gráfico 8" descr="Documento com preenchimento sólido">
            <a:extLst>
              <a:ext uri="{FF2B5EF4-FFF2-40B4-BE49-F238E27FC236}">
                <a16:creationId xmlns:a16="http://schemas.microsoft.com/office/drawing/2014/main" id="{62E66734-7E23-21F6-E494-200A485FC1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5050" y="2953947"/>
            <a:ext cx="1897383" cy="1897383"/>
          </a:xfrm>
          <a:prstGeom prst="rect">
            <a:avLst/>
          </a:prstGeom>
        </p:spPr>
      </p:pic>
      <p:sp>
        <p:nvSpPr>
          <p:cNvPr id="14" name="CaixaDeTexto 13">
            <a:extLst>
              <a:ext uri="{FF2B5EF4-FFF2-40B4-BE49-F238E27FC236}">
                <a16:creationId xmlns:a16="http://schemas.microsoft.com/office/drawing/2014/main" id="{74F5D570-531E-617E-3FBC-9037EF2F985C}"/>
              </a:ext>
            </a:extLst>
          </p:cNvPr>
          <p:cNvSpPr txBox="1"/>
          <p:nvPr/>
        </p:nvSpPr>
        <p:spPr>
          <a:xfrm>
            <a:off x="525392" y="4857778"/>
            <a:ext cx="3477128" cy="400110"/>
          </a:xfrm>
          <a:prstGeom prst="rect">
            <a:avLst/>
          </a:prstGeom>
          <a:solidFill>
            <a:schemeClr val="tx1"/>
          </a:solidFill>
        </p:spPr>
        <p:txBody>
          <a:bodyPr wrap="square" rtlCol="0">
            <a:spAutoFit/>
          </a:bodyPr>
          <a:lstStyle/>
          <a:p>
            <a:pPr algn="ct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TERMO DE FOMENTO</a:t>
            </a:r>
            <a:endParaRPr lang="pt-BR" sz="2000" b="1" dirty="0"/>
          </a:p>
        </p:txBody>
      </p:sp>
      <p:sp>
        <p:nvSpPr>
          <p:cNvPr id="5" name="CaixaDeTexto 4">
            <a:extLst>
              <a:ext uri="{FF2B5EF4-FFF2-40B4-BE49-F238E27FC236}">
                <a16:creationId xmlns:a16="http://schemas.microsoft.com/office/drawing/2014/main" id="{E1B1FE40-A181-4141-BF9D-FBF86DD2EB6E}"/>
              </a:ext>
            </a:extLst>
          </p:cNvPr>
          <p:cNvSpPr txBox="1"/>
          <p:nvPr/>
        </p:nvSpPr>
        <p:spPr>
          <a:xfrm>
            <a:off x="4199020" y="2744005"/>
            <a:ext cx="7640051" cy="3323987"/>
          </a:xfrm>
          <a:prstGeom prst="rect">
            <a:avLst/>
          </a:prstGeom>
          <a:solidFill>
            <a:schemeClr val="tx1"/>
          </a:solidFill>
        </p:spPr>
        <p:txBody>
          <a:bodyPr wrap="square" rtlCol="0">
            <a:spAutoFit/>
          </a:bodyPr>
          <a:lstStyle/>
          <a:p>
            <a:pPr algn="just"/>
            <a:r>
              <a:rPr lang="pt-BR"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Objetiva incentivar e reconhecer iniciativas próprias desenvolvidas e criadas pelas organizações da sociedade civil, consubstanciadas em atividades ou projetos que tenham finalidade de interesse público. Envolve transferência de recursos financeiros.</a:t>
            </a:r>
            <a:endParaRPr lang="pt-BR" sz="3000" dirty="0"/>
          </a:p>
        </p:txBody>
      </p:sp>
      <p:sp>
        <p:nvSpPr>
          <p:cNvPr id="11" name="Retângulo 10">
            <a:extLst>
              <a:ext uri="{FF2B5EF4-FFF2-40B4-BE49-F238E27FC236}">
                <a16:creationId xmlns:a16="http://schemas.microsoft.com/office/drawing/2014/main" id="{60AF9982-F467-7346-5053-081F92D3B231}"/>
              </a:ext>
            </a:extLst>
          </p:cNvPr>
          <p:cNvSpPr/>
          <p:nvPr/>
        </p:nvSpPr>
        <p:spPr>
          <a:xfrm>
            <a:off x="4032191" y="2848976"/>
            <a:ext cx="45719" cy="283704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12924988"/>
      </p:ext>
    </p:extLst>
  </p:cSld>
  <p:clrMapOvr>
    <a:masterClrMapping/>
  </p:clrMapOvr>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txDef>
      <a:spPr>
        <a:solidFill>
          <a:schemeClr val="tx1"/>
        </a:solid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1031</TotalTime>
  <Words>3714</Words>
  <Application>Microsoft Office PowerPoint</Application>
  <PresentationFormat>Widescreen</PresentationFormat>
  <Paragraphs>207</Paragraphs>
  <Slides>44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44</vt:i4>
      </vt:variant>
    </vt:vector>
  </HeadingPairs>
  <TitlesOfParts>
    <vt:vector size="51" baseType="lpstr">
      <vt:lpstr>Arial</vt:lpstr>
      <vt:lpstr>Arial Black</vt:lpstr>
      <vt:lpstr>Century Gothic</vt:lpstr>
      <vt:lpstr>Times New Roman</vt:lpstr>
      <vt:lpstr>Verdana</vt:lpstr>
      <vt:lpstr>Wingdings 3</vt:lpstr>
      <vt:lpstr>Fatia</vt:lpstr>
      <vt:lpstr>MARCO REGULATÓRIO DAS ORGANIZAÇÕES DA SOCIEDADE CIVIL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Treinamento Minutas de Editais</dc:title>
  <dc:creator>Jonathan Chaves</dc:creator>
  <cp:lastModifiedBy>Alexandre Ricarte</cp:lastModifiedBy>
  <cp:revision>101</cp:revision>
  <dcterms:created xsi:type="dcterms:W3CDTF">2021-11-11T01:38:42Z</dcterms:created>
  <dcterms:modified xsi:type="dcterms:W3CDTF">2023-12-10T18:24:28Z</dcterms:modified>
</cp:coreProperties>
</file>